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comments/modernComment_7BBF5C6C_6067F633.xml" ContentType="application/vnd.ms-powerpoint.comments+xml"/>
  <Override PartName="/ppt/tags/tag13.xml" ContentType="application/vnd.openxmlformats-officedocument.presentationml.tag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66" r:id="rId2"/>
    <p:sldId id="2076138607" r:id="rId3"/>
    <p:sldId id="2076138605" r:id="rId4"/>
    <p:sldId id="2076138602" r:id="rId5"/>
    <p:sldId id="2076138597" r:id="rId6"/>
    <p:sldId id="2076138598" r:id="rId7"/>
    <p:sldId id="2076138603" r:id="rId8"/>
    <p:sldId id="2076138604" r:id="rId9"/>
    <p:sldId id="4616" r:id="rId10"/>
    <p:sldId id="1773" r:id="rId11"/>
  </p:sldIdLst>
  <p:sldSz cx="12192000" cy="6858000"/>
  <p:notesSz cx="6858000" cy="9144000"/>
  <p:custDataLst>
    <p:tags r:id="rId1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606E208-C61A-E6B7-1A21-B018B610AA26}" name="Γεώργιος Παπατζανής" initials="ΓΠ" userId="S::papatzanis_g@mintour.gr::290ced55-55e8-4227-b149-c30fcfdfd7ef" providerId="AD"/>
  <p188:author id="{4CB94743-F0E5-43E6-4700-BFA9DC528BB8}" name="Ηλέκτρα Παπαζάχου" initials="ΗΠ" userId="S::papazachou_e@mintour.gr::4afecf6f-5055-4def-82bf-3c3fdc0398f7" providerId="AD"/>
  <p188:author id="{508CA550-85D3-CDED-C4D9-69D5281EFE6B}" name="Panagiotis Arkoumaneas (GR)" initials="PA(" userId="S::panagiotis.arkoumaneas@pwc.com::f7d42c63-173c-4aa9-a8fa-8c5a6dc70ebd" providerId="AD"/>
  <p188:author id="{6E969A88-3B2D-2168-CF40-6B3E8ABF54DD}" name="Alexis Chloros (GR)" initials="AC(" userId="S::alexis.chloros@pwc.com::c7d8a913-5281-408f-ba77-b7f26e0829a5" providerId="AD"/>
  <p188:author id="{E0B911A2-DBB5-33A4-DA9F-A622977A5F26}" name="Panagiotis Zouridakis (GR)" initials="PZ(" userId="S::panagiotis.zouridakis@pwc.com::181139a7-a6ec-41a3-9376-76a8c3fc84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476"/>
    <a:srgbClr val="4A66AC"/>
    <a:srgbClr val="5B9BD5"/>
    <a:srgbClr val="134A86"/>
    <a:srgbClr val="DEDEDE"/>
    <a:srgbClr val="DEEBF7"/>
    <a:srgbClr val="00B0F0"/>
    <a:srgbClr val="B4C7E7"/>
    <a:srgbClr val="2E75B6"/>
    <a:srgbClr val="4454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35" autoAdjust="0"/>
    <p:restoredTop sz="93690" autoAdjust="0"/>
  </p:normalViewPr>
  <p:slideViewPr>
    <p:cSldViewPr snapToGrid="0">
      <p:cViewPr>
        <p:scale>
          <a:sx n="97" d="100"/>
          <a:sy n="97" d="100"/>
        </p:scale>
        <p:origin x="144" y="9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omments/modernComment_7BBF5C6C_6067F633.xml><?xml version="1.0" encoding="utf-8"?>
<p188:cmLst xmlns:a="http://schemas.openxmlformats.org/drawingml/2006/main" xmlns:r="http://schemas.openxmlformats.org/officeDocument/2006/relationships" xmlns:p188="http://schemas.microsoft.com/office/powerpoint/2018/8/main">
  <p188:cm id="{E4038817-FCE3-704C-96B8-196C02152DC4}" authorId="{4CB94743-F0E5-43E6-4700-BFA9DC528BB8}" status="resolved" created="2024-09-13T15:28:46.674" complete="100000">
    <ac:txMkLst xmlns:ac="http://schemas.microsoft.com/office/drawing/2013/main/command">
      <pc:docMk xmlns:pc="http://schemas.microsoft.com/office/powerpoint/2013/main/command"/>
      <pc:sldMk xmlns:pc="http://schemas.microsoft.com/office/powerpoint/2013/main/command" cId="1617425971" sldId="2076138604"/>
      <ac:spMk id="23" creationId="{BE6B951E-8E4E-5110-FAC7-664C1B02BEC4}"/>
      <ac:txMk cp="1">
        <ac:context len="62" hash="3801124043"/>
      </ac:txMk>
    </ac:txMkLst>
    <p188:pos x="5128516" y="933235"/>
    <p188:txBody>
      <a:bodyPr/>
      <a:lstStyle/>
      <a:p>
        <a:r>
          <a:rPr lang="en-US"/>
          <a:t>Το τέλος όπως αναφέρεται στα μέτρα που μας δόθηκαν επιβάλλεται σε όλα τα λιμάνια όχι μόνο σε επιβαρυμένους προορισμούς, με διακύμανση στο ποσό κατά λιμένα και κατά χρονική περίοδο. Εκτός αν έχει αλλάξει κάτι</a:t>
        </a:r>
      </a:p>
    </p188:txBody>
    <p188:extLst>
      <p:ext xmlns:p="http://schemas.openxmlformats.org/presentationml/2006/main" uri="{57CB4572-C831-44C2-8A1C-0ADB6CCDFE69}">
        <p223:reactions xmlns:p223="http://schemas.microsoft.com/office/powerpoint/2022/03/main">
          <p223:rxn type="👍">
            <p223:instance time="2024-09-14T08:37:23.588" authorId="{4606E208-C61A-E6B7-1A21-B018B610AA26}"/>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780044-632E-4EB6-A7AD-7D0FEA1056CE}" type="datetimeFigureOut">
              <a:rPr lang="el-GR" smtClean="0"/>
              <a:t>12/9/24</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879561-F026-4598-A895-BE93F78ED317}" type="slidenum">
              <a:rPr lang="el-GR" smtClean="0"/>
              <a:t>‹#›</a:t>
            </a:fld>
            <a:endParaRPr lang="el-GR"/>
          </a:p>
        </p:txBody>
      </p:sp>
    </p:spTree>
    <p:extLst>
      <p:ext uri="{BB962C8B-B14F-4D97-AF65-F5344CB8AC3E}">
        <p14:creationId xmlns:p14="http://schemas.microsoft.com/office/powerpoint/2010/main" val="2278511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9"/>
        <p:cNvGrpSpPr/>
        <p:nvPr/>
      </p:nvGrpSpPr>
      <p:grpSpPr>
        <a:xfrm>
          <a:off x="0" y="0"/>
          <a:ext cx="0" cy="0"/>
          <a:chOff x="0" y="0"/>
          <a:chExt cx="0" cy="0"/>
        </a:xfrm>
      </p:grpSpPr>
      <p:sp>
        <p:nvSpPr>
          <p:cNvPr id="2520" name="Google Shape;2520;p82:notes"/>
          <p:cNvSpPr txBox="1">
            <a:spLocks noGrp="1"/>
          </p:cNvSpPr>
          <p:nvPr>
            <p:ph type="body" idx="1"/>
          </p:nvPr>
        </p:nvSpPr>
        <p:spPr>
          <a:xfrm>
            <a:off x="679768" y="4777195"/>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21" name="Google Shape;2521;p8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4.jp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userDrawn="1">
  <p:cSld name="Title and body">
    <p:spTree>
      <p:nvGrpSpPr>
        <p:cNvPr id="1" name="Shape 53"/>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76EB1FC-83C1-4A29-94BF-C3B4F77037F1}"/>
              </a:ext>
            </a:extLst>
          </p:cNvPr>
          <p:cNvGraphicFramePr>
            <a:graphicFrameLocks noChangeAspect="1"/>
          </p:cNvGraphicFramePr>
          <p:nvPr userDrawn="1">
            <p:custDataLst>
              <p:tags r:id="rId1"/>
            </p:custDataLst>
            <p:extLst>
              <p:ext uri="{D42A27DB-BD31-4B8C-83A1-F6EECF244321}">
                <p14:modId xmlns:p14="http://schemas.microsoft.com/office/powerpoint/2010/main" val="26821925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2" name="Object 1" hidden="1">
                        <a:extLst>
                          <a:ext uri="{FF2B5EF4-FFF2-40B4-BE49-F238E27FC236}">
                            <a16:creationId xmlns:a16="http://schemas.microsoft.com/office/drawing/2014/main" id="{A76EB1FC-83C1-4A29-94BF-C3B4F77037F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Google Shape;24;p87">
            <a:extLst>
              <a:ext uri="{FF2B5EF4-FFF2-40B4-BE49-F238E27FC236}">
                <a16:creationId xmlns:a16="http://schemas.microsoft.com/office/drawing/2014/main" id="{E7F5566F-7E87-40D5-AD75-0E4631A62033}"/>
              </a:ext>
            </a:extLst>
          </p:cNvPr>
          <p:cNvSpPr txBox="1"/>
          <p:nvPr/>
        </p:nvSpPr>
        <p:spPr>
          <a:xfrm>
            <a:off x="0" y="6114520"/>
            <a:ext cx="12192000" cy="763600"/>
          </a:xfrm>
          <a:prstGeom prst="rect">
            <a:avLst/>
          </a:prstGeom>
          <a:solidFill>
            <a:srgbClr val="013476"/>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endParaRPr sz="2800" b="0" i="0" u="none" strike="noStrike" cap="none">
              <a:solidFill>
                <a:srgbClr val="013476"/>
              </a:solidFill>
              <a:latin typeface="Roboto"/>
              <a:ea typeface="Roboto"/>
              <a:cs typeface="Roboto"/>
              <a:sym typeface="Roboto"/>
            </a:endParaRPr>
          </a:p>
        </p:txBody>
      </p:sp>
      <p:sp>
        <p:nvSpPr>
          <p:cNvPr id="57" name="Google Shape;57;p89"/>
          <p:cNvSpPr txBox="1">
            <a:spLocks noGrp="1"/>
          </p:cNvSpPr>
          <p:nvPr>
            <p:ph type="sldNum" idx="12"/>
          </p:nvPr>
        </p:nvSpPr>
        <p:spPr>
          <a:xfrm>
            <a:off x="11296611" y="6217623"/>
            <a:ext cx="522111" cy="52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l-GR"/>
              <a:t>‹#›</a:t>
            </a:fld>
            <a:endParaRPr/>
          </a:p>
        </p:txBody>
      </p:sp>
      <p:sp>
        <p:nvSpPr>
          <p:cNvPr id="62" name="Google Shape;62;p89"/>
          <p:cNvSpPr/>
          <p:nvPr/>
        </p:nvSpPr>
        <p:spPr>
          <a:xfrm>
            <a:off x="363013" y="225465"/>
            <a:ext cx="5473701" cy="91440"/>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a:solidFill>
                <a:schemeClr val="lt1"/>
              </a:solidFill>
              <a:latin typeface="Arial"/>
              <a:ea typeface="Arial"/>
              <a:cs typeface="Arial"/>
              <a:sym typeface="Arial"/>
            </a:endParaRPr>
          </a:p>
        </p:txBody>
      </p:sp>
      <p:grpSp>
        <p:nvGrpSpPr>
          <p:cNvPr id="3" name="Group 2">
            <a:extLst>
              <a:ext uri="{FF2B5EF4-FFF2-40B4-BE49-F238E27FC236}">
                <a16:creationId xmlns:a16="http://schemas.microsoft.com/office/drawing/2014/main" id="{FB33413B-9C8F-46B8-B4E6-8AF14837A169}"/>
              </a:ext>
            </a:extLst>
          </p:cNvPr>
          <p:cNvGrpSpPr/>
          <p:nvPr userDrawn="1"/>
        </p:nvGrpSpPr>
        <p:grpSpPr>
          <a:xfrm>
            <a:off x="105484" y="6172426"/>
            <a:ext cx="2712144" cy="615194"/>
            <a:chOff x="105484" y="6172426"/>
            <a:chExt cx="2712144" cy="615194"/>
          </a:xfrm>
        </p:grpSpPr>
        <p:pic>
          <p:nvPicPr>
            <p:cNvPr id="58" name="Google Shape;58;p89"/>
            <p:cNvPicPr preferRelativeResize="0"/>
            <p:nvPr/>
          </p:nvPicPr>
          <p:blipFill rotWithShape="1">
            <a:blip r:embed="rId5">
              <a:alphaModFix/>
            </a:blip>
            <a:srcRect/>
            <a:stretch/>
          </p:blipFill>
          <p:spPr>
            <a:xfrm>
              <a:off x="105484" y="6172426"/>
              <a:ext cx="1985963" cy="615194"/>
            </a:xfrm>
            <a:prstGeom prst="rect">
              <a:avLst/>
            </a:prstGeom>
            <a:noFill/>
            <a:ln>
              <a:noFill/>
            </a:ln>
          </p:spPr>
        </p:pic>
        <p:sp>
          <p:nvSpPr>
            <p:cNvPr id="15" name="Rectangle: Diagonal Corners Snipped 14">
              <a:extLst>
                <a:ext uri="{FF2B5EF4-FFF2-40B4-BE49-F238E27FC236}">
                  <a16:creationId xmlns:a16="http://schemas.microsoft.com/office/drawing/2014/main" id="{A163D7F5-3793-46DE-A363-A9FB93B110F1}"/>
                </a:ext>
              </a:extLst>
            </p:cNvPr>
            <p:cNvSpPr/>
            <p:nvPr userDrawn="1"/>
          </p:nvSpPr>
          <p:spPr>
            <a:xfrm>
              <a:off x="660059" y="6497236"/>
              <a:ext cx="2157569" cy="245187"/>
            </a:xfrm>
            <a:prstGeom prst="snip2DiagRect">
              <a:avLst>
                <a:gd name="adj1" fmla="val 18950"/>
                <a:gd name="adj2" fmla="val 16667"/>
              </a:avLst>
            </a:prstGeom>
            <a:solidFill>
              <a:srgbClr val="013476"/>
            </a:solidFill>
            <a:ln>
              <a:noFill/>
            </a:ln>
          </p:spPr>
          <p:txBody>
            <a:bodyPr spcFirstLastPara="1" wrap="square" lIns="111176" tIns="15860" rIns="111176" bIns="1586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800" i="0" u="none" strike="noStrike" kern="1200" cap="none" spc="0" normalizeH="0" baseline="0" noProof="0" dirty="0">
                  <a:ln>
                    <a:noFill/>
                  </a:ln>
                  <a:solidFill>
                    <a:srgbClr val="FFFFFF"/>
                  </a:solidFill>
                  <a:effectLst/>
                  <a:uLnTx/>
                  <a:uFillTx/>
                  <a:latin typeface="Arial"/>
                  <a:ea typeface="+mn-ea"/>
                  <a:cs typeface="+mn-cs"/>
                  <a:sym typeface="Georgia"/>
                </a:rPr>
                <a:t>Υπουργείο Ανάπτυξης και Επενδύσεων</a:t>
              </a:r>
            </a:p>
          </p:txBody>
        </p:sp>
      </p:grpSp>
      <p:sp>
        <p:nvSpPr>
          <p:cNvPr id="17" name="Google Shape;10;p83">
            <a:extLst>
              <a:ext uri="{FF2B5EF4-FFF2-40B4-BE49-F238E27FC236}">
                <a16:creationId xmlns:a16="http://schemas.microsoft.com/office/drawing/2014/main" id="{06FF93B8-4B5B-4A3B-9FCC-57671B422D83}"/>
              </a:ext>
            </a:extLst>
          </p:cNvPr>
          <p:cNvSpPr txBox="1">
            <a:spLocks noGrp="1"/>
          </p:cNvSpPr>
          <p:nvPr>
            <p:ph type="title"/>
          </p:nvPr>
        </p:nvSpPr>
        <p:spPr>
          <a:xfrm>
            <a:off x="363012" y="449124"/>
            <a:ext cx="11455709" cy="73977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53356"/>
              </a:buClr>
              <a:buSzPts val="3200"/>
              <a:buFont typeface="Helvetica Neue"/>
              <a:buNone/>
              <a:defRPr sz="2400" b="0" i="0" u="none" strike="noStrike" cap="none">
                <a:solidFill>
                  <a:srgbClr val="253356"/>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2595127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75"/>
        <p:cNvGrpSpPr/>
        <p:nvPr/>
      </p:nvGrpSpPr>
      <p:grpSpPr>
        <a:xfrm>
          <a:off x="0" y="0"/>
          <a:ext cx="0" cy="0"/>
          <a:chOff x="0" y="0"/>
          <a:chExt cx="0" cy="0"/>
        </a:xfrm>
      </p:grpSpPr>
      <p:pic>
        <p:nvPicPr>
          <p:cNvPr id="8" name="Picture 7">
            <a:extLst>
              <a:ext uri="{FF2B5EF4-FFF2-40B4-BE49-F238E27FC236}">
                <a16:creationId xmlns:a16="http://schemas.microsoft.com/office/drawing/2014/main" id="{B1E2F521-0F81-4FFE-B098-F7D18CE24DF7}"/>
              </a:ext>
            </a:extLst>
          </p:cNvPr>
          <p:cNvPicPr>
            <a:picLocks noChangeAspect="1"/>
          </p:cNvPicPr>
          <p:nvPr userDrawn="1"/>
        </p:nvPicPr>
        <p:blipFill>
          <a:blip r:embed="rId3"/>
          <a:stretch>
            <a:fillRect/>
          </a:stretch>
        </p:blipFill>
        <p:spPr>
          <a:xfrm>
            <a:off x="1897463" y="0"/>
            <a:ext cx="10294536" cy="6858000"/>
          </a:xfrm>
          <a:prstGeom prst="rect">
            <a:avLst/>
          </a:prstGeom>
        </p:spPr>
      </p:pic>
      <p:graphicFrame>
        <p:nvGraphicFramePr>
          <p:cNvPr id="2" name="Object 1" hidden="1">
            <a:extLst>
              <a:ext uri="{FF2B5EF4-FFF2-40B4-BE49-F238E27FC236}">
                <a16:creationId xmlns:a16="http://schemas.microsoft.com/office/drawing/2014/main" id="{7231A60E-711F-4AC4-AC61-FA546E7555CA}"/>
              </a:ext>
            </a:extLst>
          </p:cNvPr>
          <p:cNvGraphicFramePr>
            <a:graphicFrameLocks noChangeAspect="1"/>
          </p:cNvGraphicFramePr>
          <p:nvPr userDrawn="1">
            <p:custDataLst>
              <p:tags r:id="rId1"/>
            </p:custDataLst>
            <p:extLst>
              <p:ext uri="{D42A27DB-BD31-4B8C-83A1-F6EECF244321}">
                <p14:modId xmlns:p14="http://schemas.microsoft.com/office/powerpoint/2010/main" val="860066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2" name="Object 1" hidden="1">
                        <a:extLst>
                          <a:ext uri="{FF2B5EF4-FFF2-40B4-BE49-F238E27FC236}">
                            <a16:creationId xmlns:a16="http://schemas.microsoft.com/office/drawing/2014/main" id="{7231A60E-711F-4AC4-AC61-FA546E7555C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7" name="Google Shape;77;p103"/>
          <p:cNvSpPr/>
          <p:nvPr/>
        </p:nvSpPr>
        <p:spPr>
          <a:xfrm>
            <a:off x="1" y="-2"/>
            <a:ext cx="1914494"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8" name="Google Shape;78;p103"/>
          <p:cNvSpPr/>
          <p:nvPr/>
        </p:nvSpPr>
        <p:spPr>
          <a:xfrm>
            <a:off x="1914494" y="1"/>
            <a:ext cx="4946682" cy="6858000"/>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9" name="Google Shape;79;p103" descr="A close up of a logo&#10;&#10;Description automatically generated"/>
          <p:cNvPicPr preferRelativeResize="0"/>
          <p:nvPr/>
        </p:nvPicPr>
        <p:blipFill rotWithShape="1">
          <a:blip r:embed="rId6">
            <a:alphaModFix/>
          </a:blip>
          <a:srcRect l="2185" t="6084" r="87330" b="75016"/>
          <a:stretch/>
        </p:blipFill>
        <p:spPr>
          <a:xfrm>
            <a:off x="686167" y="555349"/>
            <a:ext cx="1157601" cy="1173678"/>
          </a:xfrm>
          <a:prstGeom prst="rect">
            <a:avLst/>
          </a:prstGeom>
          <a:noFill/>
          <a:ln>
            <a:noFill/>
          </a:ln>
        </p:spPr>
      </p:pic>
    </p:spTree>
    <p:extLst>
      <p:ext uri="{BB962C8B-B14F-4D97-AF65-F5344CB8AC3E}">
        <p14:creationId xmlns:p14="http://schemas.microsoft.com/office/powerpoint/2010/main" val="4081600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7B64111-6538-49F4-8E5F-44925B587450}"/>
              </a:ext>
            </a:extLst>
          </p:cNvPr>
          <p:cNvGraphicFramePr>
            <a:graphicFrameLocks noChangeAspect="1"/>
          </p:cNvGraphicFramePr>
          <p:nvPr userDrawn="1">
            <p:custDataLst>
              <p:tags r:id="rId1"/>
            </p:custDataLst>
            <p:extLst>
              <p:ext uri="{D42A27DB-BD31-4B8C-83A1-F6EECF244321}">
                <p14:modId xmlns:p14="http://schemas.microsoft.com/office/powerpoint/2010/main" val="382355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8" name="Object 7" hidden="1">
                        <a:extLst>
                          <a:ext uri="{FF2B5EF4-FFF2-40B4-BE49-F238E27FC236}">
                            <a16:creationId xmlns:a16="http://schemas.microsoft.com/office/drawing/2014/main" id="{97B64111-6538-49F4-8E5F-44925B58745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Picture 8">
            <a:extLst>
              <a:ext uri="{FF2B5EF4-FFF2-40B4-BE49-F238E27FC236}">
                <a16:creationId xmlns:a16="http://schemas.microsoft.com/office/drawing/2014/main" id="{4262DCD9-7E02-46A9-A7E8-ABD25CFCCA2A}"/>
              </a:ext>
            </a:extLst>
          </p:cNvPr>
          <p:cNvPicPr>
            <a:picLocks noChangeAspect="1"/>
          </p:cNvPicPr>
          <p:nvPr userDrawn="1"/>
        </p:nvPicPr>
        <p:blipFill>
          <a:blip r:embed="rId5"/>
          <a:stretch>
            <a:fillRect/>
          </a:stretch>
        </p:blipFill>
        <p:spPr>
          <a:xfrm>
            <a:off x="-1" y="-1"/>
            <a:ext cx="12191999" cy="6857999"/>
          </a:xfrm>
          <a:prstGeom prst="rect">
            <a:avLst/>
          </a:prstGeom>
        </p:spPr>
      </p:pic>
      <p:sp>
        <p:nvSpPr>
          <p:cNvPr id="3" name="Google Shape;77;p103">
            <a:extLst>
              <a:ext uri="{FF2B5EF4-FFF2-40B4-BE49-F238E27FC236}">
                <a16:creationId xmlns:a16="http://schemas.microsoft.com/office/drawing/2014/main" id="{FC0A0381-E951-4062-99B6-39496EC4E66F}"/>
              </a:ext>
            </a:extLst>
          </p:cNvPr>
          <p:cNvSpPr/>
          <p:nvPr userDrawn="1"/>
        </p:nvSpPr>
        <p:spPr>
          <a:xfrm>
            <a:off x="1" y="-2"/>
            <a:ext cx="1914494"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DD5FF6CB-9B16-4D0E-9A5D-F7E048C30E7D}"/>
              </a:ext>
            </a:extLst>
          </p:cNvPr>
          <p:cNvPicPr>
            <a:picLocks noChangeAspect="1"/>
          </p:cNvPicPr>
          <p:nvPr userDrawn="1"/>
        </p:nvPicPr>
        <p:blipFill>
          <a:blip r:embed="rId6"/>
          <a:stretch>
            <a:fillRect/>
          </a:stretch>
        </p:blipFill>
        <p:spPr>
          <a:xfrm>
            <a:off x="1914495" y="0"/>
            <a:ext cx="4949952" cy="6858000"/>
          </a:xfrm>
          <a:prstGeom prst="rect">
            <a:avLst/>
          </a:prstGeom>
        </p:spPr>
      </p:pic>
      <p:pic>
        <p:nvPicPr>
          <p:cNvPr id="5" name="Picture 4">
            <a:extLst>
              <a:ext uri="{FF2B5EF4-FFF2-40B4-BE49-F238E27FC236}">
                <a16:creationId xmlns:a16="http://schemas.microsoft.com/office/drawing/2014/main" id="{2B3C17EF-48E2-4FFB-A39C-3770E5EF3AF8}"/>
              </a:ext>
            </a:extLst>
          </p:cNvPr>
          <p:cNvPicPr>
            <a:picLocks noChangeAspect="1"/>
          </p:cNvPicPr>
          <p:nvPr userDrawn="1"/>
        </p:nvPicPr>
        <p:blipFill>
          <a:blip r:embed="rId7"/>
          <a:stretch>
            <a:fillRect/>
          </a:stretch>
        </p:blipFill>
        <p:spPr>
          <a:xfrm>
            <a:off x="614503" y="726135"/>
            <a:ext cx="1152244" cy="1176630"/>
          </a:xfrm>
          <a:prstGeom prst="rect">
            <a:avLst/>
          </a:prstGeom>
        </p:spPr>
      </p:pic>
    </p:spTree>
    <p:extLst>
      <p:ext uri="{BB962C8B-B14F-4D97-AF65-F5344CB8AC3E}">
        <p14:creationId xmlns:p14="http://schemas.microsoft.com/office/powerpoint/2010/main" val="41296416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19233ED-B556-450B-8F1D-CC283B244AAD}"/>
              </a:ext>
            </a:extLst>
          </p:cNvPr>
          <p:cNvGraphicFramePr>
            <a:graphicFrameLocks noChangeAspect="1"/>
          </p:cNvGraphicFramePr>
          <p:nvPr userDrawn="1">
            <p:custDataLst>
              <p:tags r:id="rId5"/>
            </p:custDataLst>
            <p:extLst>
              <p:ext uri="{D42A27DB-BD31-4B8C-83A1-F6EECF244321}">
                <p14:modId xmlns:p14="http://schemas.microsoft.com/office/powerpoint/2010/main" val="35445246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95" imgH="394" progId="TCLayout.ActiveDocument.1">
                  <p:embed/>
                </p:oleObj>
              </mc:Choice>
              <mc:Fallback>
                <p:oleObj name="think-cell Slide" r:id="rId6" imgW="395" imgH="39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434F43B-63D1-44BF-B916-3297DC3132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5AAE3737-04CF-4643-96E9-8F5B58C3C4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513693D0-143A-4292-B527-CED3556DAA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Footer Placeholder 4">
            <a:extLst>
              <a:ext uri="{FF2B5EF4-FFF2-40B4-BE49-F238E27FC236}">
                <a16:creationId xmlns:a16="http://schemas.microsoft.com/office/drawing/2014/main" id="{BD990569-40D4-4437-9532-E458A4D898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a:extLst>
              <a:ext uri="{FF2B5EF4-FFF2-40B4-BE49-F238E27FC236}">
                <a16:creationId xmlns:a16="http://schemas.microsoft.com/office/drawing/2014/main" id="{0A7E3AD2-5E41-4BFB-AA9B-09461D544F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F56761-922A-4C4A-8D80-0BFD7EAD92F7}" type="slidenum">
              <a:rPr lang="el-GR" smtClean="0"/>
              <a:t>‹#›</a:t>
            </a:fld>
            <a:endParaRPr lang="el-GR"/>
          </a:p>
        </p:txBody>
      </p:sp>
    </p:spTree>
    <p:extLst>
      <p:ext uri="{BB962C8B-B14F-4D97-AF65-F5344CB8AC3E}">
        <p14:creationId xmlns:p14="http://schemas.microsoft.com/office/powerpoint/2010/main" val="3595938544"/>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6"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8.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tags" Target="../tags/tag7.xml"/><Relationship Id="rId5" Type="http://schemas.openxmlformats.org/officeDocument/2006/relationships/image" Target="../media/image9.png"/><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10.png"/><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microsoft.com/office/2018/10/relationships/comments" Target="../comments/modernComment_7BBF5C6C_6067F633.xml"/><Relationship Id="rId2" Type="http://schemas.openxmlformats.org/officeDocument/2006/relationships/slideLayout" Target="../slideLayouts/slideLayout1.xml"/><Relationship Id="rId1" Type="http://schemas.openxmlformats.org/officeDocument/2006/relationships/tags" Target="../tags/tag12.xml"/><Relationship Id="rId5" Type="http://schemas.openxmlformats.org/officeDocument/2006/relationships/image" Target="../media/image8.emf"/><Relationship Id="rId4" Type="http://schemas.openxmlformats.org/officeDocument/2006/relationships/oleObject" Target="../embeddings/oleObject7.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0CA05D-7C19-4008-B47C-A7122BA0DC74}"/>
              </a:ext>
            </a:extLst>
          </p:cNvPr>
          <p:cNvSpPr>
            <a:spLocks noGrp="1"/>
          </p:cNvSpPr>
          <p:nvPr>
            <p:ph type="sldNum" idx="4294967295"/>
          </p:nvPr>
        </p:nvSpPr>
        <p:spPr>
          <a:xfrm>
            <a:off x="11669713" y="6218238"/>
            <a:ext cx="522287" cy="523875"/>
          </a:xfrm>
        </p:spPr>
        <p:txBody>
          <a:bodyPr/>
          <a:lstStyle/>
          <a:p>
            <a:pPr marL="0" lvl="0" indent="0" algn="l" rtl="0">
              <a:spcBef>
                <a:spcPts val="0"/>
              </a:spcBef>
              <a:spcAft>
                <a:spcPts val="0"/>
              </a:spcAft>
              <a:buNone/>
            </a:pPr>
            <a:fld id="{00000000-1234-1234-1234-123412341234}" type="slidenum">
              <a:rPr lang="el-GR" smtClean="0"/>
              <a:t>1</a:t>
            </a:fld>
            <a:endParaRPr lang="el-GR"/>
          </a:p>
        </p:txBody>
      </p:sp>
      <p:grpSp>
        <p:nvGrpSpPr>
          <p:cNvPr id="5" name="Group 4">
            <a:extLst>
              <a:ext uri="{FF2B5EF4-FFF2-40B4-BE49-F238E27FC236}">
                <a16:creationId xmlns:a16="http://schemas.microsoft.com/office/drawing/2014/main" id="{7CE59EDB-1985-4A49-A350-ADC57DF05BE8}"/>
              </a:ext>
            </a:extLst>
          </p:cNvPr>
          <p:cNvGrpSpPr/>
          <p:nvPr/>
        </p:nvGrpSpPr>
        <p:grpSpPr>
          <a:xfrm>
            <a:off x="0" y="0"/>
            <a:ext cx="12192000" cy="6858000"/>
            <a:chOff x="0" y="0"/>
            <a:chExt cx="12192000" cy="6858000"/>
          </a:xfrm>
        </p:grpSpPr>
        <p:pic>
          <p:nvPicPr>
            <p:cNvPr id="6" name="Google Shape;1213;p1" descr="A close up of a logo&#10;&#10;Description automatically generated">
              <a:extLst>
                <a:ext uri="{FF2B5EF4-FFF2-40B4-BE49-F238E27FC236}">
                  <a16:creationId xmlns:a16="http://schemas.microsoft.com/office/drawing/2014/main" id="{3804A75E-6244-4485-BED8-AC8865E36BB0}"/>
                </a:ext>
              </a:extLst>
            </p:cNvPr>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 name="Rectangle: Diagonal Corners Snipped 6">
              <a:extLst>
                <a:ext uri="{FF2B5EF4-FFF2-40B4-BE49-F238E27FC236}">
                  <a16:creationId xmlns:a16="http://schemas.microsoft.com/office/drawing/2014/main" id="{0D4A3C9C-F031-46C9-B7C0-BD1BD00D78A3}"/>
                </a:ext>
              </a:extLst>
            </p:cNvPr>
            <p:cNvSpPr/>
            <p:nvPr/>
          </p:nvSpPr>
          <p:spPr>
            <a:xfrm>
              <a:off x="1507559" y="995469"/>
              <a:ext cx="4741771" cy="409124"/>
            </a:xfrm>
            <a:prstGeom prst="snip2DiagRect">
              <a:avLst/>
            </a:prstGeom>
            <a:solidFill>
              <a:srgbClr val="013476"/>
            </a:solidFill>
            <a:ln>
              <a:noFill/>
            </a:ln>
          </p:spPr>
          <p:txBody>
            <a:bodyPr spcFirstLastPara="1" wrap="square" lIns="111176" tIns="15860" rIns="111176" bIns="1586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solidFill>
                    <a:srgbClr val="FFFFFF"/>
                  </a:solidFill>
                  <a:latin typeface="Arial"/>
                  <a:sym typeface="Georgia"/>
                </a:rPr>
                <a:t>Υπουργείο Τουρισμού</a:t>
              </a:r>
              <a:endParaRPr kumimoji="0" lang="el-GR" sz="1800" i="0" u="none" strike="noStrike" kern="1200" cap="none" spc="0" normalizeH="0" baseline="0" noProof="0" dirty="0">
                <a:ln>
                  <a:noFill/>
                </a:ln>
                <a:solidFill>
                  <a:srgbClr val="FFFFFF"/>
                </a:solidFill>
                <a:effectLst/>
                <a:uLnTx/>
                <a:uFillTx/>
                <a:latin typeface="Arial"/>
                <a:ea typeface="+mn-ea"/>
                <a:cs typeface="+mn-cs"/>
                <a:sym typeface="Georgia"/>
              </a:endParaRPr>
            </a:p>
          </p:txBody>
        </p:sp>
      </p:grpSp>
      <p:sp>
        <p:nvSpPr>
          <p:cNvPr id="10" name="TextBox 9">
            <a:extLst>
              <a:ext uri="{FF2B5EF4-FFF2-40B4-BE49-F238E27FC236}">
                <a16:creationId xmlns:a16="http://schemas.microsoft.com/office/drawing/2014/main" id="{1CB317D7-AD9F-1D1B-531B-1E175266E2DD}"/>
              </a:ext>
            </a:extLst>
          </p:cNvPr>
          <p:cNvSpPr txBox="1"/>
          <p:nvPr/>
        </p:nvSpPr>
        <p:spPr>
          <a:xfrm>
            <a:off x="363012" y="5008115"/>
            <a:ext cx="6097712" cy="369332"/>
          </a:xfrm>
          <a:prstGeom prst="rect">
            <a:avLst/>
          </a:prstGeom>
          <a:noFill/>
        </p:spPr>
        <p:txBody>
          <a:bodyPr wrap="square">
            <a:spAutoFit/>
          </a:bodyPr>
          <a:lstStyle/>
          <a:p>
            <a:r>
              <a:rPr lang="el-GR" sz="1800" dirty="0">
                <a:solidFill>
                  <a:schemeClr val="bg1"/>
                </a:solidFill>
                <a:latin typeface="Arial" panose="020B0604020202020204" pitchFamily="34" charset="0"/>
                <a:cs typeface="Arial" panose="020B0604020202020204" pitchFamily="34" charset="0"/>
              </a:rPr>
              <a:t>Σεπτέμβριος 2024</a:t>
            </a:r>
            <a:endParaRPr lang="el-GR" dirty="0">
              <a:solidFill>
                <a:schemeClr val="bg1"/>
              </a:solidFill>
            </a:endParaRPr>
          </a:p>
        </p:txBody>
      </p:sp>
      <p:sp>
        <p:nvSpPr>
          <p:cNvPr id="9" name="TextBox 8">
            <a:extLst>
              <a:ext uri="{FF2B5EF4-FFF2-40B4-BE49-F238E27FC236}">
                <a16:creationId xmlns:a16="http://schemas.microsoft.com/office/drawing/2014/main" id="{1EAABAA2-3310-8FB6-50BB-9A57B86D44AD}"/>
              </a:ext>
            </a:extLst>
          </p:cNvPr>
          <p:cNvSpPr txBox="1"/>
          <p:nvPr/>
        </p:nvSpPr>
        <p:spPr>
          <a:xfrm>
            <a:off x="363012" y="2517169"/>
            <a:ext cx="8730081" cy="2172335"/>
          </a:xfrm>
          <a:prstGeom prst="rect">
            <a:avLst/>
          </a:prstGeom>
          <a:noFill/>
        </p:spPr>
        <p:txBody>
          <a:bodyPr wrap="square" rtlCol="0">
            <a:no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32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Regular"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l-GR" sz="3200" b="1" dirty="0">
              <a:solidFill>
                <a:prstClr val="white"/>
              </a:solidFill>
              <a:latin typeface="Roboto" panose="02000000000000000000" pitchFamily="2" charset="0"/>
              <a:ea typeface="Roboto" panose="02000000000000000000" pitchFamily="2" charset="0"/>
              <a:cs typeface="Roboto Regular"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err="1">
                <a:ln>
                  <a:noFill/>
                </a:ln>
                <a:solidFill>
                  <a:prstClr val="white"/>
                </a:solidFill>
                <a:effectLst/>
                <a:uLnTx/>
                <a:uFillTx/>
                <a:latin typeface="Roboto" panose="02000000000000000000" pitchFamily="2" charset="0"/>
                <a:ea typeface="Roboto" panose="02000000000000000000" pitchFamily="2" charset="0"/>
                <a:cs typeface="Roboto Regular" charset="0"/>
              </a:rPr>
              <a:t>Ό</a:t>
            </a:r>
            <a:r>
              <a:rPr kumimoji="0" lang="el-GR" sz="3200" b="1" i="0" u="none" strike="noStrike" kern="1200" cap="none" spc="0" normalizeH="0" baseline="0" noProof="0" dirty="0" err="1">
                <a:ln>
                  <a:noFill/>
                </a:ln>
                <a:solidFill>
                  <a:prstClr val="white"/>
                </a:solidFill>
                <a:effectLst/>
                <a:uLnTx/>
                <a:uFillTx/>
                <a:latin typeface="Roboto" panose="02000000000000000000" pitchFamily="2" charset="0"/>
                <a:ea typeface="Roboto" panose="02000000000000000000" pitchFamily="2" charset="0"/>
                <a:cs typeface="Roboto Regular" charset="0"/>
              </a:rPr>
              <a:t>λγα</a:t>
            </a:r>
            <a:r>
              <a:rPr kumimoji="0" lang="el-GR" sz="32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Regular" charset="0"/>
              </a:rPr>
              <a:t> Κεφαλογιάννη</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2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Regular" charset="0"/>
              </a:rPr>
              <a:t>Υπουργός Τουρισμού</a:t>
            </a:r>
            <a:endParaRPr kumimoji="0" lang="el-GR" sz="20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Regular" charset="0"/>
            </a:endParaRPr>
          </a:p>
        </p:txBody>
      </p:sp>
    </p:spTree>
    <p:extLst>
      <p:ext uri="{BB962C8B-B14F-4D97-AF65-F5344CB8AC3E}">
        <p14:creationId xmlns:p14="http://schemas.microsoft.com/office/powerpoint/2010/main" val="1317644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0FA62-649C-B314-3567-3C77365E6BEB}"/>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41ADC892-4575-BB84-0A05-548DA5FF25C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1" imgH="351" progId="TCLayout.ActiveDocument.1">
                  <p:embed/>
                </p:oleObj>
              </mc:Choice>
              <mc:Fallback>
                <p:oleObj name="think-cell Slide" r:id="rId3" imgW="351" imgH="351" progId="TCLayout.ActiveDocument.1">
                  <p:embed/>
                  <p:pic>
                    <p:nvPicPr>
                      <p:cNvPr id="5" name="Object 4" hidden="1">
                        <a:extLst>
                          <a:ext uri="{FF2B5EF4-FFF2-40B4-BE49-F238E27FC236}">
                            <a16:creationId xmlns:a16="http://schemas.microsoft.com/office/drawing/2014/main" id="{FA5A3186-85F9-C3C8-2F04-91A34D83BD2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70BDADAC-8D36-F98A-D113-84C98BD1C738}"/>
              </a:ext>
            </a:extLst>
          </p:cNvPr>
          <p:cNvSpPr/>
          <p:nvPr/>
        </p:nvSpPr>
        <p:spPr>
          <a:xfrm>
            <a:off x="676772" y="6519672"/>
            <a:ext cx="1951824" cy="201168"/>
          </a:xfrm>
          <a:prstGeom prst="rect">
            <a:avLst/>
          </a:prstGeom>
          <a:solidFill>
            <a:srgbClr val="01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900" dirty="0">
                <a:solidFill>
                  <a:schemeClr val="bg1">
                    <a:lumMod val="95000"/>
                  </a:schemeClr>
                </a:solidFill>
              </a:rPr>
              <a:t>Υπουργείο Τουρισμού</a:t>
            </a:r>
          </a:p>
        </p:txBody>
      </p:sp>
      <p:sp>
        <p:nvSpPr>
          <p:cNvPr id="7" name="Slide Number Placeholder 6">
            <a:extLst>
              <a:ext uri="{FF2B5EF4-FFF2-40B4-BE49-F238E27FC236}">
                <a16:creationId xmlns:a16="http://schemas.microsoft.com/office/drawing/2014/main" id="{86B0C273-A7C9-109E-AB12-B3CD115A039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l-GR" smtClean="0"/>
              <a:t>2</a:t>
            </a:fld>
            <a:endParaRPr lang="el-GR"/>
          </a:p>
        </p:txBody>
      </p:sp>
      <p:sp>
        <p:nvSpPr>
          <p:cNvPr id="26" name="TextBox 25">
            <a:extLst>
              <a:ext uri="{FF2B5EF4-FFF2-40B4-BE49-F238E27FC236}">
                <a16:creationId xmlns:a16="http://schemas.microsoft.com/office/drawing/2014/main" id="{44EA4EBC-E5A3-0B9B-9241-799F9F77595A}"/>
              </a:ext>
            </a:extLst>
          </p:cNvPr>
          <p:cNvSpPr txBox="1"/>
          <p:nvPr/>
        </p:nvSpPr>
        <p:spPr>
          <a:xfrm>
            <a:off x="1563784" y="533400"/>
            <a:ext cx="8850216" cy="1212635"/>
          </a:xfrm>
          <a:prstGeom prst="rect">
            <a:avLst/>
          </a:prstGeom>
          <a:solidFill>
            <a:srgbClr val="134A86"/>
          </a:solidFill>
        </p:spPr>
        <p:txBody>
          <a:bodyPr wrap="square" lIns="91440" tIns="45720" rIns="91440" bIns="45720" anchor="ctr" anchorCtr="0">
            <a:noAutofit/>
          </a:bodyPr>
          <a:lstStyle/>
          <a:p>
            <a:pPr marR="0" lvl="0" algn="ctr" defTabSz="914400" rtl="0" eaLnBrk="1" fontAlgn="auto" latinLnBrk="0" hangingPunct="1">
              <a:lnSpc>
                <a:spcPct val="100000"/>
              </a:lnSpc>
              <a:spcBef>
                <a:spcPts val="600"/>
              </a:spcBef>
              <a:spcAft>
                <a:spcPts val="0"/>
              </a:spcAft>
              <a:buClr>
                <a:srgbClr val="000000"/>
              </a:buClr>
              <a:buSzTx/>
              <a:buFont typeface="Arial"/>
              <a:buNone/>
              <a:tabLst/>
              <a:defRPr/>
            </a:pPr>
            <a:r>
              <a:rPr kumimoji="0" lang="el-GR" sz="2300" b="1" i="0" u="none" strike="noStrike" kern="0" cap="none" spc="0" normalizeH="0" baseline="0" noProof="0" dirty="0">
                <a:ln>
                  <a:noFill/>
                </a:ln>
                <a:solidFill>
                  <a:srgbClr val="FFFFFF"/>
                </a:solidFill>
                <a:effectLst/>
                <a:uLnTx/>
                <a:uFillTx/>
                <a:latin typeface="Arial"/>
                <a:cs typeface="Arial"/>
                <a:sym typeface="Calibri"/>
              </a:rPr>
              <a:t>Η πρόοδος του ελληνικού τουρισμού είναι μια συλλογική επιτυχία </a:t>
            </a:r>
            <a:r>
              <a:rPr lang="el-GR" sz="2300" b="1" kern="0" dirty="0">
                <a:solidFill>
                  <a:srgbClr val="FFFFFF"/>
                </a:solidFill>
                <a:latin typeface="Arial"/>
                <a:cs typeface="Arial"/>
                <a:sym typeface="Calibri"/>
              </a:rPr>
              <a:t>παρέχοντας στην ελληνική οικονομία σημαντικούς πόρους και θέσεις εργασίας.</a:t>
            </a:r>
            <a:endParaRPr kumimoji="0" lang="el-GR" sz="2300" b="1" i="0" u="none" strike="noStrike" kern="0" cap="none" spc="0" normalizeH="0" baseline="0" noProof="0" dirty="0">
              <a:ln>
                <a:noFill/>
              </a:ln>
              <a:solidFill>
                <a:srgbClr val="FFFFFF"/>
              </a:solidFill>
              <a:effectLst/>
              <a:uLnTx/>
              <a:uFillTx/>
              <a:latin typeface="Arial"/>
              <a:cs typeface="Arial"/>
              <a:sym typeface="Calibri"/>
            </a:endParaRPr>
          </a:p>
        </p:txBody>
      </p:sp>
      <p:sp>
        <p:nvSpPr>
          <p:cNvPr id="31" name="TextBox 30">
            <a:extLst>
              <a:ext uri="{FF2B5EF4-FFF2-40B4-BE49-F238E27FC236}">
                <a16:creationId xmlns:a16="http://schemas.microsoft.com/office/drawing/2014/main" id="{579699A4-2E92-B9A0-8AF7-4765167FE6F6}"/>
              </a:ext>
            </a:extLst>
          </p:cNvPr>
          <p:cNvSpPr txBox="1"/>
          <p:nvPr/>
        </p:nvSpPr>
        <p:spPr>
          <a:xfrm>
            <a:off x="4514795" y="2133463"/>
            <a:ext cx="2965506" cy="462114"/>
          </a:xfrm>
          <a:prstGeom prst="rect">
            <a:avLst/>
          </a:prstGeom>
          <a:noFill/>
        </p:spPr>
        <p:txBody>
          <a:bodyPr wrap="square">
            <a:spAutoFit/>
          </a:bodyPr>
          <a:lstStyle/>
          <a:p>
            <a:pPr>
              <a:lnSpc>
                <a:spcPct val="150000"/>
              </a:lnSpc>
            </a:pPr>
            <a:r>
              <a:rPr lang="el-GR" sz="1800" kern="100" dirty="0">
                <a:effectLst/>
                <a:latin typeface="Verdana" panose="020B060403050404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AF553FEB-23E1-C13A-E368-7691967BE334}"/>
              </a:ext>
            </a:extLst>
          </p:cNvPr>
          <p:cNvGraphicFramePr>
            <a:graphicFrameLocks noGrp="1"/>
          </p:cNvGraphicFramePr>
          <p:nvPr>
            <p:extLst>
              <p:ext uri="{D42A27DB-BD31-4B8C-83A1-F6EECF244321}">
                <p14:modId xmlns:p14="http://schemas.microsoft.com/office/powerpoint/2010/main" val="3752605786"/>
              </p:ext>
            </p:extLst>
          </p:nvPr>
        </p:nvGraphicFramePr>
        <p:xfrm>
          <a:off x="3934685" y="2133463"/>
          <a:ext cx="3897350" cy="3462395"/>
        </p:xfrm>
        <a:graphic>
          <a:graphicData uri="http://schemas.openxmlformats.org/drawingml/2006/table">
            <a:tbl>
              <a:tblPr firstRow="1" bandRow="1">
                <a:tableStyleId>{5C22544A-7EE6-4342-B048-85BDC9FD1C3A}</a:tableStyleId>
              </a:tblPr>
              <a:tblGrid>
                <a:gridCol w="1948675">
                  <a:extLst>
                    <a:ext uri="{9D8B030D-6E8A-4147-A177-3AD203B41FA5}">
                      <a16:colId xmlns:a16="http://schemas.microsoft.com/office/drawing/2014/main" val="701523118"/>
                    </a:ext>
                  </a:extLst>
                </a:gridCol>
                <a:gridCol w="1948675">
                  <a:extLst>
                    <a:ext uri="{9D8B030D-6E8A-4147-A177-3AD203B41FA5}">
                      <a16:colId xmlns:a16="http://schemas.microsoft.com/office/drawing/2014/main" val="3671565027"/>
                    </a:ext>
                  </a:extLst>
                </a:gridCol>
              </a:tblGrid>
              <a:tr h="552271">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000" dirty="0">
                          <a:latin typeface="Verdana" panose="020B0604030504040204" pitchFamily="34" charset="0"/>
                          <a:ea typeface="Verdana" panose="020B0604030504040204" pitchFamily="34" charset="0"/>
                          <a:cs typeface="Verdana" panose="020B0604030504040204" pitchFamily="34" charset="0"/>
                        </a:rPr>
                        <a:t>Ταξιδιωτικές Εισπράξεις (δις €)</a:t>
                      </a:r>
                      <a:endParaRPr lang="en-GB" sz="2000" dirty="0">
                        <a:latin typeface="Verdana" panose="020B0604030504040204" pitchFamily="34" charset="0"/>
                        <a:ea typeface="Verdana" panose="020B0604030504040204" pitchFamily="34" charset="0"/>
                        <a:cs typeface="Verdana" panose="020B0604030504040204" pitchFamily="34" charset="0"/>
                      </a:endParaRPr>
                    </a:p>
                  </a:txBody>
                  <a:tcPr/>
                </a:tc>
                <a:tc hMerge="1">
                  <a:txBody>
                    <a:bodyPr/>
                    <a:lstStyle/>
                    <a:p>
                      <a:endParaRPr lang="en-GB" dirty="0"/>
                    </a:p>
                  </a:txBody>
                  <a:tcPr/>
                </a:tc>
                <a:extLst>
                  <a:ext uri="{0D108BD9-81ED-4DB2-BD59-A6C34878D82A}">
                    <a16:rowId xmlns:a16="http://schemas.microsoft.com/office/drawing/2014/main" val="1930590562"/>
                  </a:ext>
                </a:extLst>
              </a:tr>
              <a:tr h="552271">
                <a:tc>
                  <a:txBody>
                    <a:bodyPr/>
                    <a:lstStyle/>
                    <a:p>
                      <a:pPr algn="ctr"/>
                      <a:r>
                        <a:rPr lang="el-GR" sz="2000" b="1" dirty="0">
                          <a:latin typeface="Verdana" panose="020B0604030504040204" pitchFamily="34" charset="0"/>
                          <a:ea typeface="Verdana" panose="020B0604030504040204" pitchFamily="34" charset="0"/>
                          <a:cs typeface="Verdana" panose="020B0604030504040204" pitchFamily="34" charset="0"/>
                        </a:rPr>
                        <a:t>2019</a:t>
                      </a:r>
                      <a:endParaRPr lang="en-GB" sz="2000" b="1"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l-GR" sz="2000" dirty="0">
                          <a:latin typeface="Verdana" panose="020B0604030504040204" pitchFamily="34" charset="0"/>
                          <a:ea typeface="Verdana" panose="020B0604030504040204" pitchFamily="34" charset="0"/>
                          <a:cs typeface="Verdana" panose="020B0604030504040204" pitchFamily="34" charset="0"/>
                        </a:rPr>
                        <a:t>18,2</a:t>
                      </a:r>
                      <a:endParaRPr lang="en-GB" sz="20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398926866"/>
                  </a:ext>
                </a:extLst>
              </a:tr>
              <a:tr h="552271">
                <a:tc>
                  <a:txBody>
                    <a:bodyPr/>
                    <a:lstStyle/>
                    <a:p>
                      <a:pPr algn="ctr"/>
                      <a:r>
                        <a:rPr lang="el-GR" sz="2000" b="1" dirty="0">
                          <a:latin typeface="Verdana" panose="020B0604030504040204" pitchFamily="34" charset="0"/>
                          <a:ea typeface="Verdana" panose="020B0604030504040204" pitchFamily="34" charset="0"/>
                          <a:cs typeface="Verdana" panose="020B0604030504040204" pitchFamily="34" charset="0"/>
                        </a:rPr>
                        <a:t>2020</a:t>
                      </a:r>
                      <a:endParaRPr lang="en-GB" sz="2000" b="1"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l-GR" sz="2000" dirty="0">
                          <a:latin typeface="Verdana" panose="020B0604030504040204" pitchFamily="34" charset="0"/>
                          <a:ea typeface="Verdana" panose="020B0604030504040204" pitchFamily="34" charset="0"/>
                          <a:cs typeface="Verdana" panose="020B0604030504040204" pitchFamily="34" charset="0"/>
                        </a:rPr>
                        <a:t>4,3</a:t>
                      </a:r>
                      <a:endParaRPr lang="en-GB" sz="20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4127582998"/>
                  </a:ext>
                </a:extLst>
              </a:tr>
              <a:tr h="552271">
                <a:tc>
                  <a:txBody>
                    <a:bodyPr/>
                    <a:lstStyle/>
                    <a:p>
                      <a:pPr algn="ctr"/>
                      <a:r>
                        <a:rPr lang="el-GR" sz="2000" b="1" dirty="0">
                          <a:latin typeface="Verdana" panose="020B0604030504040204" pitchFamily="34" charset="0"/>
                          <a:ea typeface="Verdana" panose="020B0604030504040204" pitchFamily="34" charset="0"/>
                          <a:cs typeface="Verdana" panose="020B0604030504040204" pitchFamily="34" charset="0"/>
                        </a:rPr>
                        <a:t>2021</a:t>
                      </a:r>
                      <a:endParaRPr lang="en-GB" sz="2000" b="1"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l-GR" sz="2000" dirty="0">
                          <a:latin typeface="Verdana" panose="020B0604030504040204" pitchFamily="34" charset="0"/>
                          <a:ea typeface="Verdana" panose="020B0604030504040204" pitchFamily="34" charset="0"/>
                          <a:cs typeface="Verdana" panose="020B0604030504040204" pitchFamily="34" charset="0"/>
                        </a:rPr>
                        <a:t>10,5</a:t>
                      </a:r>
                      <a:endParaRPr lang="en-GB" sz="20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217095112"/>
                  </a:ext>
                </a:extLst>
              </a:tr>
              <a:tr h="552271">
                <a:tc>
                  <a:txBody>
                    <a:bodyPr/>
                    <a:lstStyle/>
                    <a:p>
                      <a:pPr algn="ctr"/>
                      <a:r>
                        <a:rPr lang="el-GR" sz="2000" b="1" dirty="0">
                          <a:latin typeface="Verdana" panose="020B0604030504040204" pitchFamily="34" charset="0"/>
                          <a:ea typeface="Verdana" panose="020B0604030504040204" pitchFamily="34" charset="0"/>
                          <a:cs typeface="Verdana" panose="020B0604030504040204" pitchFamily="34" charset="0"/>
                        </a:rPr>
                        <a:t>2022</a:t>
                      </a:r>
                      <a:endParaRPr lang="en-GB" sz="2000" b="1"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l-GR" sz="2000" dirty="0">
                          <a:latin typeface="Verdana" panose="020B0604030504040204" pitchFamily="34" charset="0"/>
                          <a:ea typeface="Verdana" panose="020B0604030504040204" pitchFamily="34" charset="0"/>
                          <a:cs typeface="Verdana" panose="020B0604030504040204" pitchFamily="34" charset="0"/>
                        </a:rPr>
                        <a:t>17,7</a:t>
                      </a:r>
                    </a:p>
                  </a:txBody>
                  <a:tcPr/>
                </a:tc>
                <a:extLst>
                  <a:ext uri="{0D108BD9-81ED-4DB2-BD59-A6C34878D82A}">
                    <a16:rowId xmlns:a16="http://schemas.microsoft.com/office/drawing/2014/main" val="1664864473"/>
                  </a:ext>
                </a:extLst>
              </a:tr>
              <a:tr h="552271">
                <a:tc>
                  <a:txBody>
                    <a:bodyPr/>
                    <a:lstStyle/>
                    <a:p>
                      <a:pPr algn="ctr"/>
                      <a:r>
                        <a:rPr lang="el-GR" sz="2000" b="1" dirty="0">
                          <a:latin typeface="Verdana" panose="020B0604030504040204" pitchFamily="34" charset="0"/>
                          <a:ea typeface="Verdana" panose="020B0604030504040204" pitchFamily="34" charset="0"/>
                          <a:cs typeface="Verdana" panose="020B0604030504040204" pitchFamily="34" charset="0"/>
                        </a:rPr>
                        <a:t>2023</a:t>
                      </a:r>
                      <a:endParaRPr lang="en-GB" sz="2000" b="1"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l-GR" sz="2000" dirty="0">
                          <a:latin typeface="Verdana" panose="020B0604030504040204" pitchFamily="34" charset="0"/>
                          <a:ea typeface="Verdana" panose="020B0604030504040204" pitchFamily="34" charset="0"/>
                          <a:cs typeface="Verdana" panose="020B0604030504040204" pitchFamily="34" charset="0"/>
                        </a:rPr>
                        <a:t>20,6</a:t>
                      </a:r>
                    </a:p>
                  </a:txBody>
                  <a:tcPr/>
                </a:tc>
                <a:extLst>
                  <a:ext uri="{0D108BD9-81ED-4DB2-BD59-A6C34878D82A}">
                    <a16:rowId xmlns:a16="http://schemas.microsoft.com/office/drawing/2014/main" val="410741555"/>
                  </a:ext>
                </a:extLst>
              </a:tr>
            </a:tbl>
          </a:graphicData>
        </a:graphic>
      </p:graphicFrame>
    </p:spTree>
    <p:extLst>
      <p:ext uri="{BB962C8B-B14F-4D97-AF65-F5344CB8AC3E}">
        <p14:creationId xmlns:p14="http://schemas.microsoft.com/office/powerpoint/2010/main" val="2590411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FF60A-5BE5-EB24-B76C-94E652B50A29}"/>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301A0B-9572-B455-87AA-9BBC193A40D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1" imgH="351" progId="TCLayout.ActiveDocument.1">
                  <p:embed/>
                </p:oleObj>
              </mc:Choice>
              <mc:Fallback>
                <p:oleObj name="think-cell Slide" r:id="rId3" imgW="351" imgH="351" progId="TCLayout.ActiveDocument.1">
                  <p:embed/>
                  <p:pic>
                    <p:nvPicPr>
                      <p:cNvPr id="5" name="Object 4" hidden="1">
                        <a:extLst>
                          <a:ext uri="{FF2B5EF4-FFF2-40B4-BE49-F238E27FC236}">
                            <a16:creationId xmlns:a16="http://schemas.microsoft.com/office/drawing/2014/main" id="{123757ED-05F9-2C08-F270-F040FA84467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A75E2F88-E174-39A6-38F1-784E27FD03A6}"/>
              </a:ext>
            </a:extLst>
          </p:cNvPr>
          <p:cNvSpPr/>
          <p:nvPr/>
        </p:nvSpPr>
        <p:spPr>
          <a:xfrm>
            <a:off x="676772" y="6519672"/>
            <a:ext cx="1951824" cy="201168"/>
          </a:xfrm>
          <a:prstGeom prst="rect">
            <a:avLst/>
          </a:prstGeom>
          <a:solidFill>
            <a:srgbClr val="01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900" dirty="0">
                <a:solidFill>
                  <a:schemeClr val="bg1">
                    <a:lumMod val="95000"/>
                  </a:schemeClr>
                </a:solidFill>
              </a:rPr>
              <a:t>Υπουργείο Τουρισμού</a:t>
            </a:r>
          </a:p>
        </p:txBody>
      </p:sp>
      <p:sp>
        <p:nvSpPr>
          <p:cNvPr id="7" name="Slide Number Placeholder 6">
            <a:extLst>
              <a:ext uri="{FF2B5EF4-FFF2-40B4-BE49-F238E27FC236}">
                <a16:creationId xmlns:a16="http://schemas.microsoft.com/office/drawing/2014/main" id="{9C1E4691-4E4D-0EAF-2F47-79C475BD977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l-GR" smtClean="0"/>
              <a:t>3</a:t>
            </a:fld>
            <a:endParaRPr lang="el-GR"/>
          </a:p>
        </p:txBody>
      </p:sp>
      <p:pic>
        <p:nvPicPr>
          <p:cNvPr id="20" name="Picture 19">
            <a:extLst>
              <a:ext uri="{FF2B5EF4-FFF2-40B4-BE49-F238E27FC236}">
                <a16:creationId xmlns:a16="http://schemas.microsoft.com/office/drawing/2014/main" id="{7C02AE98-66C6-EA7A-A549-F958D344F5F9}"/>
              </a:ext>
            </a:extLst>
          </p:cNvPr>
          <p:cNvPicPr>
            <a:picLocks noChangeAspect="1"/>
          </p:cNvPicPr>
          <p:nvPr/>
        </p:nvPicPr>
        <p:blipFill rotWithShape="1">
          <a:blip r:embed="rId5"/>
          <a:srcRect l="1" t="25175" r="1966" b="-104"/>
          <a:stretch/>
        </p:blipFill>
        <p:spPr>
          <a:xfrm>
            <a:off x="4630388" y="2047099"/>
            <a:ext cx="2483806" cy="3745748"/>
          </a:xfrm>
          <a:prstGeom prst="rect">
            <a:avLst/>
          </a:prstGeom>
          <a:gradFill>
            <a:gsLst>
              <a:gs pos="8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22" name="TextBox 21">
            <a:extLst>
              <a:ext uri="{FF2B5EF4-FFF2-40B4-BE49-F238E27FC236}">
                <a16:creationId xmlns:a16="http://schemas.microsoft.com/office/drawing/2014/main" id="{221E64C6-1D13-CCBE-F171-550272A84EF7}"/>
              </a:ext>
            </a:extLst>
          </p:cNvPr>
          <p:cNvSpPr txBox="1"/>
          <p:nvPr/>
        </p:nvSpPr>
        <p:spPr>
          <a:xfrm>
            <a:off x="3981030" y="2047099"/>
            <a:ext cx="3499271" cy="369332"/>
          </a:xfrm>
          <a:prstGeom prst="rect">
            <a:avLst/>
          </a:prstGeom>
          <a:noFill/>
        </p:spPr>
        <p:txBody>
          <a:bodyPr wrap="square">
            <a:spAutoFit/>
          </a:bodyPr>
          <a:lstStyle/>
          <a:p>
            <a:endParaRPr lang="en-GB" dirty="0"/>
          </a:p>
        </p:txBody>
      </p:sp>
      <p:sp>
        <p:nvSpPr>
          <p:cNvPr id="26" name="TextBox 25">
            <a:extLst>
              <a:ext uri="{FF2B5EF4-FFF2-40B4-BE49-F238E27FC236}">
                <a16:creationId xmlns:a16="http://schemas.microsoft.com/office/drawing/2014/main" id="{EA69EDAA-E564-DAC3-E965-E8D399E1DF68}"/>
              </a:ext>
            </a:extLst>
          </p:cNvPr>
          <p:cNvSpPr txBox="1"/>
          <p:nvPr/>
        </p:nvSpPr>
        <p:spPr>
          <a:xfrm>
            <a:off x="1563784" y="533400"/>
            <a:ext cx="8850216" cy="1212635"/>
          </a:xfrm>
          <a:prstGeom prst="rect">
            <a:avLst/>
          </a:prstGeom>
          <a:solidFill>
            <a:srgbClr val="134A86"/>
          </a:solidFill>
        </p:spPr>
        <p:txBody>
          <a:bodyPr wrap="square" anchor="ctr" anchorCtr="0">
            <a:noAutofit/>
          </a:bodyPr>
          <a:lstStyle/>
          <a:p>
            <a:pPr marR="0" lvl="0" algn="ctr" defTabSz="914400" rtl="0" eaLnBrk="1" fontAlgn="auto" latinLnBrk="0" hangingPunct="1">
              <a:lnSpc>
                <a:spcPct val="100000"/>
              </a:lnSpc>
              <a:spcBef>
                <a:spcPts val="600"/>
              </a:spcBef>
              <a:spcAft>
                <a:spcPts val="0"/>
              </a:spcAft>
              <a:buClr>
                <a:srgbClr val="000000"/>
              </a:buClr>
              <a:buSzTx/>
              <a:buFont typeface="Arial"/>
              <a:buNone/>
              <a:tabLst/>
              <a:defRPr/>
            </a:pPr>
            <a:r>
              <a:rPr kumimoji="0" lang="el-GR" sz="2400" b="1" i="0" u="none" strike="noStrike" kern="0" cap="none" spc="0" normalizeH="0" baseline="0" noProof="0" dirty="0">
                <a:ln>
                  <a:noFill/>
                </a:ln>
                <a:solidFill>
                  <a:srgbClr val="FFFFFF"/>
                </a:solidFill>
                <a:effectLst/>
                <a:uLnTx/>
                <a:uFillTx/>
                <a:latin typeface="Arial"/>
                <a:cs typeface="Arial"/>
                <a:sym typeface="Calibri"/>
              </a:rPr>
              <a:t>Οι 10 κορυφαίοι διεθνείς τουριστικοί προορισμοί το 2023 (</a:t>
            </a:r>
            <a:r>
              <a:rPr kumimoji="0" lang="en-GB" sz="2400" b="1" i="0" u="none" strike="noStrike" kern="0" cap="none" spc="0" normalizeH="0" baseline="0" noProof="0" dirty="0">
                <a:ln>
                  <a:noFill/>
                </a:ln>
                <a:solidFill>
                  <a:srgbClr val="FFFFFF"/>
                </a:solidFill>
                <a:effectLst/>
                <a:uLnTx/>
                <a:uFillTx/>
                <a:latin typeface="Arial"/>
                <a:cs typeface="Arial"/>
                <a:sym typeface="Calibri"/>
              </a:rPr>
              <a:t>UN Tourism).</a:t>
            </a:r>
          </a:p>
        </p:txBody>
      </p:sp>
    </p:spTree>
    <p:extLst>
      <p:ext uri="{BB962C8B-B14F-4D97-AF65-F5344CB8AC3E}">
        <p14:creationId xmlns:p14="http://schemas.microsoft.com/office/powerpoint/2010/main" val="1136435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FC517-DB09-360B-241C-A23DAAEFD91C}"/>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A916F1-44F4-F18F-B5A7-DC5B2E60E01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1" imgH="351" progId="TCLayout.ActiveDocument.1">
                  <p:embed/>
                </p:oleObj>
              </mc:Choice>
              <mc:Fallback>
                <p:oleObj name="think-cell Slide" r:id="rId3" imgW="351" imgH="351" progId="TCLayout.ActiveDocument.1">
                  <p:embed/>
                  <p:pic>
                    <p:nvPicPr>
                      <p:cNvPr id="5" name="Object 4" hidden="1">
                        <a:extLst>
                          <a:ext uri="{FF2B5EF4-FFF2-40B4-BE49-F238E27FC236}">
                            <a16:creationId xmlns:a16="http://schemas.microsoft.com/office/drawing/2014/main" id="{16A916F1-44F4-F18F-B5A7-DC5B2E60E01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9087E8DD-F18C-0862-98C4-ABD907D69249}"/>
              </a:ext>
            </a:extLst>
          </p:cNvPr>
          <p:cNvSpPr/>
          <p:nvPr/>
        </p:nvSpPr>
        <p:spPr>
          <a:xfrm>
            <a:off x="676772" y="6519672"/>
            <a:ext cx="1951824" cy="201168"/>
          </a:xfrm>
          <a:prstGeom prst="rect">
            <a:avLst/>
          </a:prstGeom>
          <a:solidFill>
            <a:srgbClr val="01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900" dirty="0">
                <a:solidFill>
                  <a:schemeClr val="bg1">
                    <a:lumMod val="95000"/>
                  </a:schemeClr>
                </a:solidFill>
              </a:rPr>
              <a:t>Υπουργείο Τουρισμού</a:t>
            </a:r>
          </a:p>
        </p:txBody>
      </p:sp>
      <p:sp>
        <p:nvSpPr>
          <p:cNvPr id="7" name="Slide Number Placeholder 6">
            <a:extLst>
              <a:ext uri="{FF2B5EF4-FFF2-40B4-BE49-F238E27FC236}">
                <a16:creationId xmlns:a16="http://schemas.microsoft.com/office/drawing/2014/main" id="{E1CD42BC-D341-EEF1-F060-1B97841DEC2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l-GR" smtClean="0"/>
              <a:t>4</a:t>
            </a:fld>
            <a:endParaRPr lang="el-GR"/>
          </a:p>
        </p:txBody>
      </p:sp>
      <p:grpSp>
        <p:nvGrpSpPr>
          <p:cNvPr id="43" name="Group 42">
            <a:extLst>
              <a:ext uri="{FF2B5EF4-FFF2-40B4-BE49-F238E27FC236}">
                <a16:creationId xmlns:a16="http://schemas.microsoft.com/office/drawing/2014/main" id="{19A643EA-AA04-1FCD-8B98-FB6F819EA7E8}"/>
              </a:ext>
            </a:extLst>
          </p:cNvPr>
          <p:cNvGrpSpPr/>
          <p:nvPr/>
        </p:nvGrpSpPr>
        <p:grpSpPr>
          <a:xfrm>
            <a:off x="491056" y="1893920"/>
            <a:ext cx="2642109" cy="1351548"/>
            <a:chOff x="491056" y="2095087"/>
            <a:chExt cx="2656423" cy="1508724"/>
          </a:xfrm>
        </p:grpSpPr>
        <p:sp>
          <p:nvSpPr>
            <p:cNvPr id="4" name="Rectangle: Diagonal Corners Rounded 3">
              <a:extLst>
                <a:ext uri="{FF2B5EF4-FFF2-40B4-BE49-F238E27FC236}">
                  <a16:creationId xmlns:a16="http://schemas.microsoft.com/office/drawing/2014/main" id="{CEF0CAD0-F1E3-06B5-D0DC-EFA52B6A9D8F}"/>
                </a:ext>
              </a:extLst>
            </p:cNvPr>
            <p:cNvSpPr/>
            <p:nvPr/>
          </p:nvSpPr>
          <p:spPr>
            <a:xfrm>
              <a:off x="505696" y="2095087"/>
              <a:ext cx="2641783" cy="1508724"/>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33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6" name="TextBox 5">
              <a:extLst>
                <a:ext uri="{FF2B5EF4-FFF2-40B4-BE49-F238E27FC236}">
                  <a16:creationId xmlns:a16="http://schemas.microsoft.com/office/drawing/2014/main" id="{BB71C57B-4E4D-E99E-C9B4-692E0BEBCF60}"/>
                </a:ext>
              </a:extLst>
            </p:cNvPr>
            <p:cNvSpPr txBox="1"/>
            <p:nvPr/>
          </p:nvSpPr>
          <p:spPr>
            <a:xfrm>
              <a:off x="491056" y="2304129"/>
              <a:ext cx="2605183" cy="71197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lang="el-GR" sz="3300" kern="0" dirty="0">
                  <a:solidFill>
                    <a:schemeClr val="bg1"/>
                  </a:solidFill>
                  <a:latin typeface="Arial"/>
                  <a:cs typeface="Arial"/>
                  <a:sym typeface="Helvetica Neue"/>
                </a:rPr>
                <a:t>Μ</a:t>
              </a:r>
              <a:r>
                <a:rPr lang="en-GB" sz="3300" kern="0" dirty="0" err="1">
                  <a:solidFill>
                    <a:schemeClr val="bg1"/>
                  </a:solidFill>
                  <a:latin typeface="Arial"/>
                  <a:cs typeface="Arial"/>
                  <a:sym typeface="Helvetica Neue"/>
                </a:rPr>
                <a:t>έ</a:t>
              </a:r>
              <a:r>
                <a:rPr lang="el-GR" sz="3300" kern="0" dirty="0" err="1">
                  <a:solidFill>
                    <a:schemeClr val="bg1"/>
                  </a:solidFill>
                  <a:latin typeface="Arial"/>
                  <a:cs typeface="Arial"/>
                  <a:sym typeface="Helvetica Neue"/>
                </a:rPr>
                <a:t>τρο</a:t>
              </a:r>
              <a:endParaRPr kumimoji="0" lang="el-GR" sz="3300" i="0" u="none" strike="noStrike" kern="0" cap="none" spc="0" normalizeH="0" baseline="0" noProof="0" dirty="0">
                <a:ln>
                  <a:noFill/>
                </a:ln>
                <a:solidFill>
                  <a:schemeClr val="bg1"/>
                </a:solidFill>
                <a:effectLst/>
                <a:uLnTx/>
                <a:uFillTx/>
                <a:latin typeface="Arial"/>
                <a:cs typeface="Arial"/>
                <a:sym typeface="Helvetica Neue"/>
              </a:endParaRPr>
            </a:p>
          </p:txBody>
        </p:sp>
      </p:grpSp>
      <p:grpSp>
        <p:nvGrpSpPr>
          <p:cNvPr id="41" name="Group 40">
            <a:extLst>
              <a:ext uri="{FF2B5EF4-FFF2-40B4-BE49-F238E27FC236}">
                <a16:creationId xmlns:a16="http://schemas.microsoft.com/office/drawing/2014/main" id="{E11AD10D-CC07-7E23-980D-B62441209A04}"/>
              </a:ext>
            </a:extLst>
          </p:cNvPr>
          <p:cNvGrpSpPr>
            <a:grpSpLocks noChangeAspect="1"/>
          </p:cNvGrpSpPr>
          <p:nvPr/>
        </p:nvGrpSpPr>
        <p:grpSpPr>
          <a:xfrm>
            <a:off x="4672336" y="1861773"/>
            <a:ext cx="2664404" cy="1351548"/>
            <a:chOff x="4201886" y="3084972"/>
            <a:chExt cx="3607320" cy="2221682"/>
          </a:xfrm>
        </p:grpSpPr>
        <p:sp>
          <p:nvSpPr>
            <p:cNvPr id="19" name="Rectangle: Diagonal Corners Rounded 18">
              <a:extLst>
                <a:ext uri="{FF2B5EF4-FFF2-40B4-BE49-F238E27FC236}">
                  <a16:creationId xmlns:a16="http://schemas.microsoft.com/office/drawing/2014/main" id="{302BB6F8-BEF8-8338-98C5-224D3F1EC739}"/>
                </a:ext>
              </a:extLst>
            </p:cNvPr>
            <p:cNvSpPr/>
            <p:nvPr/>
          </p:nvSpPr>
          <p:spPr>
            <a:xfrm>
              <a:off x="4201886" y="3084972"/>
              <a:ext cx="3600000" cy="2221682"/>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33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20" name="TextBox 19">
              <a:extLst>
                <a:ext uri="{FF2B5EF4-FFF2-40B4-BE49-F238E27FC236}">
                  <a16:creationId xmlns:a16="http://schemas.microsoft.com/office/drawing/2014/main" id="{54BFE10D-CC94-C925-D2F9-07A79E72DD8E}"/>
                </a:ext>
              </a:extLst>
            </p:cNvPr>
            <p:cNvSpPr txBox="1"/>
            <p:nvPr/>
          </p:nvSpPr>
          <p:spPr>
            <a:xfrm>
              <a:off x="4209207" y="3330488"/>
              <a:ext cx="3599999" cy="107902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lang="el-GR" sz="3300" kern="0" dirty="0">
                  <a:solidFill>
                    <a:schemeClr val="bg1"/>
                  </a:solidFill>
                  <a:latin typeface="Arial"/>
                  <a:cs typeface="Arial"/>
                  <a:sym typeface="Helvetica Neue"/>
                </a:rPr>
                <a:t>Ισορροπία</a:t>
              </a:r>
              <a:endParaRPr kumimoji="0" lang="el-GR" sz="3300" b="1" i="0" u="none" strike="noStrike" kern="0" cap="none" spc="0" normalizeH="0" baseline="0" noProof="0" dirty="0">
                <a:ln>
                  <a:noFill/>
                </a:ln>
                <a:solidFill>
                  <a:schemeClr val="bg1"/>
                </a:solidFill>
                <a:effectLst/>
                <a:uLnTx/>
                <a:uFillTx/>
                <a:latin typeface="Arial"/>
                <a:cs typeface="Arial"/>
                <a:sym typeface="Helvetica Neue"/>
              </a:endParaRPr>
            </a:p>
          </p:txBody>
        </p:sp>
      </p:grpSp>
      <p:sp>
        <p:nvSpPr>
          <p:cNvPr id="23" name="TextBox 22">
            <a:extLst>
              <a:ext uri="{FF2B5EF4-FFF2-40B4-BE49-F238E27FC236}">
                <a16:creationId xmlns:a16="http://schemas.microsoft.com/office/drawing/2014/main" id="{348AB5E7-1B66-338C-2D9D-1BDDE03CFE5B}"/>
              </a:ext>
            </a:extLst>
          </p:cNvPr>
          <p:cNvSpPr txBox="1"/>
          <p:nvPr/>
        </p:nvSpPr>
        <p:spPr>
          <a:xfrm>
            <a:off x="1678028" y="1108771"/>
            <a:ext cx="8799101" cy="494265"/>
          </a:xfrm>
          <a:prstGeom prst="rect">
            <a:avLst/>
          </a:prstGeom>
          <a:solidFill>
            <a:srgbClr val="134A86"/>
          </a:solidFill>
        </p:spPr>
        <p:txBody>
          <a:bodyPr wrap="square" anchor="ctr" anchorCtr="0">
            <a:noAutofit/>
          </a:bodyPr>
          <a:lstStyle/>
          <a:p>
            <a:pPr marR="0" lvl="0" algn="ctr" defTabSz="914400" rtl="0" eaLnBrk="1" fontAlgn="auto" latinLnBrk="0" hangingPunct="1">
              <a:lnSpc>
                <a:spcPct val="100000"/>
              </a:lnSpc>
              <a:spcBef>
                <a:spcPts val="600"/>
              </a:spcBef>
              <a:spcAft>
                <a:spcPts val="0"/>
              </a:spcAft>
              <a:buClr>
                <a:srgbClr val="000000"/>
              </a:buClr>
              <a:buSzTx/>
              <a:buFont typeface="Arial"/>
              <a:buNone/>
              <a:tabLst/>
              <a:defRPr/>
            </a:pPr>
            <a:r>
              <a:rPr kumimoji="0" lang="en-GB" sz="2400" b="1" i="0" u="none" strike="noStrike" kern="0" cap="none" spc="0" normalizeH="0" baseline="0" noProof="0" dirty="0">
                <a:ln>
                  <a:noFill/>
                </a:ln>
                <a:solidFill>
                  <a:srgbClr val="FFFFFF"/>
                </a:solidFill>
                <a:effectLst/>
                <a:uLnTx/>
                <a:uFillTx/>
                <a:latin typeface="Arial"/>
                <a:cs typeface="Arial"/>
                <a:sym typeface="Calibri"/>
              </a:rPr>
              <a:t>N</a:t>
            </a:r>
            <a:r>
              <a:rPr kumimoji="0" lang="el-GR" sz="2400" b="1" i="0" u="none" strike="noStrike" kern="0" cap="none" spc="0" normalizeH="0" baseline="0" noProof="0" dirty="0" err="1">
                <a:ln>
                  <a:noFill/>
                </a:ln>
                <a:solidFill>
                  <a:srgbClr val="FFFFFF"/>
                </a:solidFill>
                <a:effectLst/>
                <a:uLnTx/>
                <a:uFillTx/>
                <a:latin typeface="Arial"/>
                <a:cs typeface="Arial"/>
                <a:sym typeface="Calibri"/>
              </a:rPr>
              <a:t>έος</a:t>
            </a:r>
            <a:r>
              <a:rPr kumimoji="0" lang="el-GR" sz="2400" b="1" i="0" u="none" strike="noStrike" kern="0" cap="none" spc="0" normalizeH="0" baseline="0" noProof="0" dirty="0">
                <a:ln>
                  <a:noFill/>
                </a:ln>
                <a:solidFill>
                  <a:srgbClr val="FFFFFF"/>
                </a:solidFill>
                <a:effectLst/>
                <a:uLnTx/>
                <a:uFillTx/>
                <a:latin typeface="Arial"/>
                <a:cs typeface="Arial"/>
                <a:sym typeface="Calibri"/>
              </a:rPr>
              <a:t> κύκλο</a:t>
            </a:r>
            <a:r>
              <a:rPr lang="el-GR" sz="2400" b="1" kern="0" dirty="0">
                <a:solidFill>
                  <a:srgbClr val="FFFFFF"/>
                </a:solidFill>
                <a:latin typeface="Arial"/>
                <a:cs typeface="Arial"/>
                <a:sym typeface="Calibri"/>
              </a:rPr>
              <a:t>ς</a:t>
            </a:r>
            <a:r>
              <a:rPr kumimoji="0" lang="el-GR" sz="2400" b="1" i="0" u="none" strike="noStrike" kern="0" cap="none" spc="0" normalizeH="0" baseline="0" noProof="0" dirty="0">
                <a:ln>
                  <a:noFill/>
                </a:ln>
                <a:solidFill>
                  <a:srgbClr val="FFFFFF"/>
                </a:solidFill>
                <a:effectLst/>
                <a:uLnTx/>
                <a:uFillTx/>
                <a:latin typeface="Arial"/>
                <a:cs typeface="Arial"/>
                <a:sym typeface="Calibri"/>
              </a:rPr>
              <a:t> ανάπτυξης </a:t>
            </a:r>
          </a:p>
        </p:txBody>
      </p:sp>
      <p:grpSp>
        <p:nvGrpSpPr>
          <p:cNvPr id="42" name="Group 41">
            <a:extLst>
              <a:ext uri="{FF2B5EF4-FFF2-40B4-BE49-F238E27FC236}">
                <a16:creationId xmlns:a16="http://schemas.microsoft.com/office/drawing/2014/main" id="{8F0C43BC-2D2F-EF1E-BE32-7CBF74C73B32}"/>
              </a:ext>
            </a:extLst>
          </p:cNvPr>
          <p:cNvGrpSpPr/>
          <p:nvPr/>
        </p:nvGrpSpPr>
        <p:grpSpPr>
          <a:xfrm>
            <a:off x="8560779" y="1836363"/>
            <a:ext cx="2658997" cy="1369723"/>
            <a:chOff x="7972306" y="3084972"/>
            <a:chExt cx="3614640" cy="2221682"/>
          </a:xfrm>
        </p:grpSpPr>
        <p:sp>
          <p:nvSpPr>
            <p:cNvPr id="21" name="Rectangle: Diagonal Corners Rounded 20">
              <a:extLst>
                <a:ext uri="{FF2B5EF4-FFF2-40B4-BE49-F238E27FC236}">
                  <a16:creationId xmlns:a16="http://schemas.microsoft.com/office/drawing/2014/main" id="{7701D010-E89F-9181-08C4-36524E9B91CE}"/>
                </a:ext>
              </a:extLst>
            </p:cNvPr>
            <p:cNvSpPr/>
            <p:nvPr/>
          </p:nvSpPr>
          <p:spPr>
            <a:xfrm>
              <a:off x="7972306" y="3084972"/>
              <a:ext cx="3600000" cy="2221682"/>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33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24" name="TextBox 23">
              <a:extLst>
                <a:ext uri="{FF2B5EF4-FFF2-40B4-BE49-F238E27FC236}">
                  <a16:creationId xmlns:a16="http://schemas.microsoft.com/office/drawing/2014/main" id="{CA8FC9DF-D39E-07C4-D063-F6591E2BEC43}"/>
                </a:ext>
              </a:extLst>
            </p:cNvPr>
            <p:cNvSpPr txBox="1"/>
            <p:nvPr/>
          </p:nvSpPr>
          <p:spPr>
            <a:xfrm>
              <a:off x="7986945" y="3330488"/>
              <a:ext cx="3600001" cy="1036717"/>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lang="el-GR" sz="3300" kern="0" dirty="0">
                  <a:solidFill>
                    <a:schemeClr val="bg1"/>
                  </a:solidFill>
                  <a:latin typeface="Arial"/>
                  <a:cs typeface="Arial"/>
                  <a:sym typeface="Helvetica Neue"/>
                </a:rPr>
                <a:t>Βιωσιμότητα</a:t>
              </a:r>
              <a:endParaRPr kumimoji="0" lang="el-GR" sz="3300" b="1" i="0" u="none" strike="noStrike" kern="0" cap="none" spc="0" normalizeH="0" baseline="0" noProof="0" dirty="0">
                <a:ln>
                  <a:noFill/>
                </a:ln>
                <a:solidFill>
                  <a:schemeClr val="bg1"/>
                </a:solidFill>
                <a:effectLst/>
                <a:uLnTx/>
                <a:uFillTx/>
                <a:latin typeface="Arial"/>
                <a:cs typeface="Arial"/>
                <a:sym typeface="Helvetica Neue"/>
              </a:endParaRPr>
            </a:p>
          </p:txBody>
        </p:sp>
      </p:grpSp>
      <p:grpSp>
        <p:nvGrpSpPr>
          <p:cNvPr id="46" name="Group 45">
            <a:extLst>
              <a:ext uri="{FF2B5EF4-FFF2-40B4-BE49-F238E27FC236}">
                <a16:creationId xmlns:a16="http://schemas.microsoft.com/office/drawing/2014/main" id="{507D9830-EC56-E2BC-1499-325A958F90FF}"/>
              </a:ext>
            </a:extLst>
          </p:cNvPr>
          <p:cNvGrpSpPr/>
          <p:nvPr/>
        </p:nvGrpSpPr>
        <p:grpSpPr>
          <a:xfrm>
            <a:off x="6282804" y="4572878"/>
            <a:ext cx="2417553" cy="1444450"/>
            <a:chOff x="3087075" y="3286357"/>
            <a:chExt cx="2481825" cy="1444450"/>
          </a:xfrm>
        </p:grpSpPr>
        <p:sp>
          <p:nvSpPr>
            <p:cNvPr id="47" name="TextBox 46">
              <a:extLst>
                <a:ext uri="{FF2B5EF4-FFF2-40B4-BE49-F238E27FC236}">
                  <a16:creationId xmlns:a16="http://schemas.microsoft.com/office/drawing/2014/main" id="{95292724-840B-0813-8366-D57F7120DF44}"/>
                </a:ext>
              </a:extLst>
            </p:cNvPr>
            <p:cNvSpPr txBox="1"/>
            <p:nvPr/>
          </p:nvSpPr>
          <p:spPr>
            <a:xfrm>
              <a:off x="3087075" y="4423030"/>
              <a:ext cx="2481825"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400" b="1" i="0" u="none" strike="noStrike" kern="1200" cap="none" spc="0" normalizeH="0" baseline="0" noProof="0" dirty="0">
                  <a:ln>
                    <a:noFill/>
                  </a:ln>
                  <a:effectLst/>
                  <a:uLnTx/>
                  <a:uFillTx/>
                  <a:latin typeface="Arial"/>
                  <a:ea typeface="+mn-ea"/>
                  <a:cs typeface="+mn-cs"/>
                </a:rPr>
                <a:t>Φυσικό Περιβάλλον</a:t>
              </a:r>
              <a:endParaRPr kumimoji="0" lang="el-GR" sz="1400" b="1" i="0" u="none" strike="noStrike" kern="0" cap="none" spc="0" normalizeH="0" baseline="0" noProof="0" dirty="0">
                <a:ln>
                  <a:noFill/>
                </a:ln>
                <a:effectLst/>
                <a:uLnTx/>
                <a:uFillTx/>
                <a:latin typeface="Arial"/>
                <a:ea typeface="+mn-ea"/>
                <a:cs typeface="Arial"/>
                <a:sym typeface="Arial"/>
              </a:endParaRPr>
            </a:p>
          </p:txBody>
        </p:sp>
        <p:grpSp>
          <p:nvGrpSpPr>
            <p:cNvPr id="48" name="Group 47">
              <a:extLst>
                <a:ext uri="{FF2B5EF4-FFF2-40B4-BE49-F238E27FC236}">
                  <a16:creationId xmlns:a16="http://schemas.microsoft.com/office/drawing/2014/main" id="{0D705AF9-6171-C9BA-310D-63AA0CADF867}"/>
                </a:ext>
              </a:extLst>
            </p:cNvPr>
            <p:cNvGrpSpPr/>
            <p:nvPr/>
          </p:nvGrpSpPr>
          <p:grpSpPr>
            <a:xfrm>
              <a:off x="3900268" y="3286357"/>
              <a:ext cx="1080000" cy="1080000"/>
              <a:chOff x="3662225" y="3286357"/>
              <a:chExt cx="1080000" cy="1080000"/>
            </a:xfrm>
          </p:grpSpPr>
          <p:sp>
            <p:nvSpPr>
              <p:cNvPr id="49" name="Frame 48">
                <a:extLst>
                  <a:ext uri="{FF2B5EF4-FFF2-40B4-BE49-F238E27FC236}">
                    <a16:creationId xmlns:a16="http://schemas.microsoft.com/office/drawing/2014/main" id="{62D13572-43C2-4419-67EE-FA7B8C4AA762}"/>
                  </a:ext>
                </a:extLst>
              </p:cNvPr>
              <p:cNvSpPr/>
              <p:nvPr/>
            </p:nvSpPr>
            <p:spPr>
              <a:xfrm>
                <a:off x="3662225" y="3286357"/>
                <a:ext cx="1080000" cy="1080000"/>
              </a:xfrm>
              <a:prstGeom prst="frame">
                <a:avLst>
                  <a:gd name="adj1" fmla="val 14698"/>
                </a:avLst>
              </a:prstGeom>
              <a:solidFill>
                <a:srgbClr val="013476"/>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dirty="0">
                  <a:ln>
                    <a:noFill/>
                  </a:ln>
                  <a:solidFill>
                    <a:srgbClr val="000000"/>
                  </a:solidFill>
                  <a:effectLst/>
                  <a:uLnTx/>
                  <a:uFillTx/>
                  <a:latin typeface="Arial"/>
                  <a:ea typeface="+mn-ea"/>
                  <a:cs typeface="+mn-cs"/>
                  <a:sym typeface="Arial"/>
                </a:endParaRPr>
              </a:p>
            </p:txBody>
          </p:sp>
          <p:grpSp>
            <p:nvGrpSpPr>
              <p:cNvPr id="50" name="Group 49">
                <a:extLst>
                  <a:ext uri="{FF2B5EF4-FFF2-40B4-BE49-F238E27FC236}">
                    <a16:creationId xmlns:a16="http://schemas.microsoft.com/office/drawing/2014/main" id="{424997A6-9A41-5195-2F2D-090B45B937A4}"/>
                  </a:ext>
                </a:extLst>
              </p:cNvPr>
              <p:cNvGrpSpPr/>
              <p:nvPr/>
            </p:nvGrpSpPr>
            <p:grpSpPr>
              <a:xfrm>
                <a:off x="3903425" y="3541957"/>
                <a:ext cx="597600" cy="568800"/>
                <a:chOff x="1210184" y="3004902"/>
                <a:chExt cx="453744" cy="453590"/>
              </a:xfrm>
              <a:solidFill>
                <a:schemeClr val="accent2"/>
              </a:solidFill>
            </p:grpSpPr>
            <p:sp>
              <p:nvSpPr>
                <p:cNvPr id="51" name="Freeform 36">
                  <a:extLst>
                    <a:ext uri="{FF2B5EF4-FFF2-40B4-BE49-F238E27FC236}">
                      <a16:creationId xmlns:a16="http://schemas.microsoft.com/office/drawing/2014/main" id="{AB19FB62-29EB-104C-4B61-CD225C741B33}"/>
                    </a:ext>
                  </a:extLst>
                </p:cNvPr>
                <p:cNvSpPr/>
                <p:nvPr/>
              </p:nvSpPr>
              <p:spPr>
                <a:xfrm>
                  <a:off x="1329607" y="3047741"/>
                  <a:ext cx="211022" cy="213313"/>
                </a:xfrm>
                <a:custGeom>
                  <a:avLst/>
                  <a:gdLst>
                    <a:gd name="connsiteX0" fmla="*/ 124528 w 211022"/>
                    <a:gd name="connsiteY0" fmla="*/ 41359 h 213313"/>
                    <a:gd name="connsiteX1" fmla="*/ 102471 w 211022"/>
                    <a:gd name="connsiteY1" fmla="*/ 106972 h 213313"/>
                    <a:gd name="connsiteX2" fmla="*/ 83092 w 211022"/>
                    <a:gd name="connsiteY2" fmla="*/ 79914 h 213313"/>
                    <a:gd name="connsiteX3" fmla="*/ 8854 w 211022"/>
                    <a:gd name="connsiteY3" fmla="*/ 53832 h 213313"/>
                    <a:gd name="connsiteX4" fmla="*/ 0 w 211022"/>
                    <a:gd name="connsiteY4" fmla="*/ 54147 h 213313"/>
                    <a:gd name="connsiteX5" fmla="*/ 1418 w 211022"/>
                    <a:gd name="connsiteY5" fmla="*/ 62904 h 213313"/>
                    <a:gd name="connsiteX6" fmla="*/ 96578 w 211022"/>
                    <a:gd name="connsiteY6" fmla="*/ 161434 h 213313"/>
                    <a:gd name="connsiteX7" fmla="*/ 96578 w 211022"/>
                    <a:gd name="connsiteY7" fmla="*/ 213313 h 213313"/>
                    <a:gd name="connsiteX8" fmla="*/ 112333 w 211022"/>
                    <a:gd name="connsiteY8" fmla="*/ 213313 h 213313"/>
                    <a:gd name="connsiteX9" fmla="*/ 112333 w 211022"/>
                    <a:gd name="connsiteY9" fmla="*/ 190791 h 213313"/>
                    <a:gd name="connsiteX10" fmla="*/ 116146 w 211022"/>
                    <a:gd name="connsiteY10" fmla="*/ 190791 h 213313"/>
                    <a:gd name="connsiteX11" fmla="*/ 186123 w 211022"/>
                    <a:gd name="connsiteY11" fmla="*/ 124983 h 213313"/>
                    <a:gd name="connsiteX12" fmla="*/ 185279 w 211022"/>
                    <a:gd name="connsiteY12" fmla="*/ 112043 h 213313"/>
                    <a:gd name="connsiteX13" fmla="*/ 184460 w 211022"/>
                    <a:gd name="connsiteY13" fmla="*/ 105743 h 213313"/>
                    <a:gd name="connsiteX14" fmla="*/ 177937 w 211022"/>
                    <a:gd name="connsiteY14" fmla="*/ 105397 h 213313"/>
                    <a:gd name="connsiteX15" fmla="*/ 172769 w 211022"/>
                    <a:gd name="connsiteY15" fmla="*/ 105397 h 213313"/>
                    <a:gd name="connsiteX16" fmla="*/ 211023 w 211022"/>
                    <a:gd name="connsiteY16" fmla="*/ 8788 h 213313"/>
                    <a:gd name="connsiteX17" fmla="*/ 211023 w 211022"/>
                    <a:gd name="connsiteY17" fmla="*/ 0 h 213313"/>
                    <a:gd name="connsiteX18" fmla="*/ 202294 w 211022"/>
                    <a:gd name="connsiteY18" fmla="*/ 945 h 213313"/>
                    <a:gd name="connsiteX19" fmla="*/ 124528 w 211022"/>
                    <a:gd name="connsiteY19" fmla="*/ 41359 h 213313"/>
                    <a:gd name="connsiteX20" fmla="*/ 96799 w 211022"/>
                    <a:gd name="connsiteY20" fmla="*/ 145716 h 213313"/>
                    <a:gd name="connsiteX21" fmla="*/ 18811 w 211022"/>
                    <a:gd name="connsiteY21" fmla="*/ 69487 h 213313"/>
                    <a:gd name="connsiteX22" fmla="*/ 72378 w 211022"/>
                    <a:gd name="connsiteY22" fmla="*/ 91191 h 213313"/>
                    <a:gd name="connsiteX23" fmla="*/ 96673 w 211022"/>
                    <a:gd name="connsiteY23" fmla="*/ 145023 h 213313"/>
                    <a:gd name="connsiteX24" fmla="*/ 155155 w 211022"/>
                    <a:gd name="connsiteY24" fmla="*/ 160143 h 213313"/>
                    <a:gd name="connsiteX25" fmla="*/ 114665 w 211022"/>
                    <a:gd name="connsiteY25" fmla="*/ 175451 h 213313"/>
                    <a:gd name="connsiteX26" fmla="*/ 132909 w 211022"/>
                    <a:gd name="connsiteY26" fmla="*/ 135573 h 213313"/>
                    <a:gd name="connsiteX27" fmla="*/ 170217 w 211022"/>
                    <a:gd name="connsiteY27" fmla="*/ 121021 h 213313"/>
                    <a:gd name="connsiteX28" fmla="*/ 155155 w 211022"/>
                    <a:gd name="connsiteY28" fmla="*/ 160143 h 213313"/>
                    <a:gd name="connsiteX29" fmla="*/ 118446 w 211022"/>
                    <a:gd name="connsiteY29" fmla="*/ 117933 h 213313"/>
                    <a:gd name="connsiteX30" fmla="*/ 136659 w 211022"/>
                    <a:gd name="connsiteY30" fmla="*/ 51092 h 213313"/>
                    <a:gd name="connsiteX31" fmla="*/ 194984 w 211022"/>
                    <a:gd name="connsiteY31" fmla="*/ 17703 h 213313"/>
                    <a:gd name="connsiteX32" fmla="*/ 118446 w 211022"/>
                    <a:gd name="connsiteY32" fmla="*/ 117808 h 213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1022" h="213313">
                      <a:moveTo>
                        <a:pt x="124528" y="41359"/>
                      </a:moveTo>
                      <a:cubicBezTo>
                        <a:pt x="110074" y="60167"/>
                        <a:pt x="102313" y="83256"/>
                        <a:pt x="102471" y="106972"/>
                      </a:cubicBezTo>
                      <a:cubicBezTo>
                        <a:pt x="97728" y="96838"/>
                        <a:pt x="91158" y="87666"/>
                        <a:pt x="83092" y="79914"/>
                      </a:cubicBezTo>
                      <a:cubicBezTo>
                        <a:pt x="64406" y="62054"/>
                        <a:pt x="38064" y="52824"/>
                        <a:pt x="8854" y="53832"/>
                      </a:cubicBezTo>
                      <a:lnTo>
                        <a:pt x="0" y="54147"/>
                      </a:lnTo>
                      <a:lnTo>
                        <a:pt x="1418" y="62904"/>
                      </a:lnTo>
                      <a:cubicBezTo>
                        <a:pt x="10650" y="119194"/>
                        <a:pt x="45154" y="154693"/>
                        <a:pt x="96578" y="161434"/>
                      </a:cubicBezTo>
                      <a:lnTo>
                        <a:pt x="96578" y="213313"/>
                      </a:lnTo>
                      <a:lnTo>
                        <a:pt x="112333" y="213313"/>
                      </a:lnTo>
                      <a:lnTo>
                        <a:pt x="112333" y="190791"/>
                      </a:lnTo>
                      <a:cubicBezTo>
                        <a:pt x="113594" y="190791"/>
                        <a:pt x="114885" y="190791"/>
                        <a:pt x="116146" y="190791"/>
                      </a:cubicBezTo>
                      <a:cubicBezTo>
                        <a:pt x="153649" y="191935"/>
                        <a:pt x="184976" y="162474"/>
                        <a:pt x="186123" y="124983"/>
                      </a:cubicBezTo>
                      <a:cubicBezTo>
                        <a:pt x="186256" y="120652"/>
                        <a:pt x="185972" y="116321"/>
                        <a:pt x="185279" y="112043"/>
                      </a:cubicBezTo>
                      <a:lnTo>
                        <a:pt x="184460" y="105743"/>
                      </a:lnTo>
                      <a:lnTo>
                        <a:pt x="177937" y="105397"/>
                      </a:lnTo>
                      <a:cubicBezTo>
                        <a:pt x="176204" y="105397"/>
                        <a:pt x="174471" y="105397"/>
                        <a:pt x="172769" y="105397"/>
                      </a:cubicBezTo>
                      <a:cubicBezTo>
                        <a:pt x="197001" y="82780"/>
                        <a:pt x="210581" y="49674"/>
                        <a:pt x="211023" y="8788"/>
                      </a:cubicBezTo>
                      <a:lnTo>
                        <a:pt x="211023" y="0"/>
                      </a:lnTo>
                      <a:lnTo>
                        <a:pt x="202294" y="945"/>
                      </a:lnTo>
                      <a:cubicBezTo>
                        <a:pt x="169776" y="4253"/>
                        <a:pt x="142079" y="18679"/>
                        <a:pt x="124528" y="41359"/>
                      </a:cubicBezTo>
                      <a:close/>
                      <a:moveTo>
                        <a:pt x="96799" y="145716"/>
                      </a:moveTo>
                      <a:cubicBezTo>
                        <a:pt x="69669" y="141558"/>
                        <a:pt x="31447" y="125462"/>
                        <a:pt x="18811" y="69487"/>
                      </a:cubicBezTo>
                      <a:cubicBezTo>
                        <a:pt x="38726" y="69913"/>
                        <a:pt x="57789" y="77636"/>
                        <a:pt x="72378" y="91191"/>
                      </a:cubicBezTo>
                      <a:cubicBezTo>
                        <a:pt x="86400" y="104578"/>
                        <a:pt x="94656" y="123036"/>
                        <a:pt x="96673" y="145023"/>
                      </a:cubicBezTo>
                      <a:close/>
                      <a:moveTo>
                        <a:pt x="155155" y="160143"/>
                      </a:moveTo>
                      <a:cubicBezTo>
                        <a:pt x="144398" y="170689"/>
                        <a:pt x="129711" y="176242"/>
                        <a:pt x="114665" y="175451"/>
                      </a:cubicBezTo>
                      <a:cubicBezTo>
                        <a:pt x="115749" y="160398"/>
                        <a:pt x="122224" y="146239"/>
                        <a:pt x="132909" y="135573"/>
                      </a:cubicBezTo>
                      <a:cubicBezTo>
                        <a:pt x="143115" y="126271"/>
                        <a:pt x="156406" y="121087"/>
                        <a:pt x="170217" y="121021"/>
                      </a:cubicBezTo>
                      <a:cubicBezTo>
                        <a:pt x="170854" y="135586"/>
                        <a:pt x="165399" y="149760"/>
                        <a:pt x="155155" y="160143"/>
                      </a:cubicBezTo>
                      <a:close/>
                      <a:moveTo>
                        <a:pt x="118446" y="117933"/>
                      </a:moveTo>
                      <a:cubicBezTo>
                        <a:pt x="116493" y="91915"/>
                        <a:pt x="122731" y="68952"/>
                        <a:pt x="136659" y="51092"/>
                      </a:cubicBezTo>
                      <a:cubicBezTo>
                        <a:pt x="150586" y="33232"/>
                        <a:pt x="170375" y="22113"/>
                        <a:pt x="194984" y="17703"/>
                      </a:cubicBezTo>
                      <a:cubicBezTo>
                        <a:pt x="190699" y="84796"/>
                        <a:pt x="148696" y="109082"/>
                        <a:pt x="118446" y="117808"/>
                      </a:cubicBezTo>
                      <a:close/>
                    </a:path>
                  </a:pathLst>
                </a:custGeom>
                <a:solidFill>
                  <a:srgbClr val="013476"/>
                </a:solidFill>
                <a:ln w="3151"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52" name="Freeform 37">
                  <a:extLst>
                    <a:ext uri="{FF2B5EF4-FFF2-40B4-BE49-F238E27FC236}">
                      <a16:creationId xmlns:a16="http://schemas.microsoft.com/office/drawing/2014/main" id="{3FF66312-A700-C7E9-8F39-9E8DCF961592}"/>
                    </a:ext>
                  </a:extLst>
                </p:cNvPr>
                <p:cNvSpPr/>
                <p:nvPr/>
              </p:nvSpPr>
              <p:spPr>
                <a:xfrm>
                  <a:off x="1210184" y="3004902"/>
                  <a:ext cx="453744" cy="453590"/>
                </a:xfrm>
                <a:custGeom>
                  <a:avLst/>
                  <a:gdLst>
                    <a:gd name="connsiteX0" fmla="*/ 453744 w 453744"/>
                    <a:gd name="connsiteY0" fmla="*/ 0 h 453590"/>
                    <a:gd name="connsiteX1" fmla="*/ 0 w 453744"/>
                    <a:gd name="connsiteY1" fmla="*/ 0 h 453590"/>
                    <a:gd name="connsiteX2" fmla="*/ 0 w 453744"/>
                    <a:gd name="connsiteY2" fmla="*/ 453590 h 453590"/>
                    <a:gd name="connsiteX3" fmla="*/ 0 w 453744"/>
                    <a:gd name="connsiteY3" fmla="*/ 453590 h 453590"/>
                    <a:gd name="connsiteX4" fmla="*/ 0 w 453744"/>
                    <a:gd name="connsiteY4" fmla="*/ 453590 h 453590"/>
                    <a:gd name="connsiteX5" fmla="*/ 453744 w 453744"/>
                    <a:gd name="connsiteY5" fmla="*/ 453590 h 453590"/>
                    <a:gd name="connsiteX6" fmla="*/ 453744 w 453744"/>
                    <a:gd name="connsiteY6" fmla="*/ 453590 h 453590"/>
                    <a:gd name="connsiteX7" fmla="*/ 453744 w 453744"/>
                    <a:gd name="connsiteY7" fmla="*/ 453590 h 453590"/>
                    <a:gd name="connsiteX8" fmla="*/ 19347 w 453744"/>
                    <a:gd name="connsiteY8" fmla="*/ 434218 h 453590"/>
                    <a:gd name="connsiteX9" fmla="*/ 19347 w 453744"/>
                    <a:gd name="connsiteY9" fmla="*/ 430533 h 453590"/>
                    <a:gd name="connsiteX10" fmla="*/ 140881 w 453744"/>
                    <a:gd name="connsiteY10" fmla="*/ 310048 h 453590"/>
                    <a:gd name="connsiteX11" fmla="*/ 146175 w 453744"/>
                    <a:gd name="connsiteY11" fmla="*/ 304535 h 453590"/>
                    <a:gd name="connsiteX12" fmla="*/ 157077 w 453744"/>
                    <a:gd name="connsiteY12" fmla="*/ 298236 h 453590"/>
                    <a:gd name="connsiteX13" fmla="*/ 253404 w 453744"/>
                    <a:gd name="connsiteY13" fmla="*/ 298236 h 453590"/>
                    <a:gd name="connsiteX14" fmla="*/ 254601 w 453744"/>
                    <a:gd name="connsiteY14" fmla="*/ 298236 h 453590"/>
                    <a:gd name="connsiteX15" fmla="*/ 271522 w 453744"/>
                    <a:gd name="connsiteY15" fmla="*/ 303590 h 453590"/>
                    <a:gd name="connsiteX16" fmla="*/ 270671 w 453744"/>
                    <a:gd name="connsiteY16" fmla="*/ 319088 h 453590"/>
                    <a:gd name="connsiteX17" fmla="*/ 268087 w 453744"/>
                    <a:gd name="connsiteY17" fmla="*/ 321955 h 453590"/>
                    <a:gd name="connsiteX18" fmla="*/ 255483 w 453744"/>
                    <a:gd name="connsiteY18" fmla="*/ 323025 h 453590"/>
                    <a:gd name="connsiteX19" fmla="*/ 251734 w 453744"/>
                    <a:gd name="connsiteY19" fmla="*/ 323025 h 453590"/>
                    <a:gd name="connsiteX20" fmla="*/ 166562 w 453744"/>
                    <a:gd name="connsiteY20" fmla="*/ 323025 h 453590"/>
                    <a:gd name="connsiteX21" fmla="*/ 166562 w 453744"/>
                    <a:gd name="connsiteY21" fmla="*/ 342398 h 453590"/>
                    <a:gd name="connsiteX22" fmla="*/ 251923 w 453744"/>
                    <a:gd name="connsiteY22" fmla="*/ 342398 h 453590"/>
                    <a:gd name="connsiteX23" fmla="*/ 255074 w 453744"/>
                    <a:gd name="connsiteY23" fmla="*/ 342398 h 453590"/>
                    <a:gd name="connsiteX24" fmla="*/ 265913 w 453744"/>
                    <a:gd name="connsiteY24" fmla="*/ 342083 h 453590"/>
                    <a:gd name="connsiteX25" fmla="*/ 275366 w 453744"/>
                    <a:gd name="connsiteY25" fmla="*/ 340004 h 453590"/>
                    <a:gd name="connsiteX26" fmla="*/ 314092 w 453744"/>
                    <a:gd name="connsiteY26" fmla="*/ 311371 h 453590"/>
                    <a:gd name="connsiteX27" fmla="*/ 379412 w 453744"/>
                    <a:gd name="connsiteY27" fmla="*/ 246451 h 453590"/>
                    <a:gd name="connsiteX28" fmla="*/ 382122 w 453744"/>
                    <a:gd name="connsiteY28" fmla="*/ 243931 h 453590"/>
                    <a:gd name="connsiteX29" fmla="*/ 394033 w 453744"/>
                    <a:gd name="connsiteY29" fmla="*/ 239552 h 453590"/>
                    <a:gd name="connsiteX30" fmla="*/ 400524 w 453744"/>
                    <a:gd name="connsiteY30" fmla="*/ 242954 h 453590"/>
                    <a:gd name="connsiteX31" fmla="*/ 399011 w 453744"/>
                    <a:gd name="connsiteY31" fmla="*/ 260940 h 453590"/>
                    <a:gd name="connsiteX32" fmla="*/ 365768 w 453744"/>
                    <a:gd name="connsiteY32" fmla="*/ 293416 h 453590"/>
                    <a:gd name="connsiteX33" fmla="*/ 296730 w 453744"/>
                    <a:gd name="connsiteY33" fmla="*/ 361045 h 453590"/>
                    <a:gd name="connsiteX34" fmla="*/ 296478 w 453744"/>
                    <a:gd name="connsiteY34" fmla="*/ 361329 h 453590"/>
                    <a:gd name="connsiteX35" fmla="*/ 267079 w 453744"/>
                    <a:gd name="connsiteY35" fmla="*/ 375314 h 453590"/>
                    <a:gd name="connsiteX36" fmla="*/ 177780 w 453744"/>
                    <a:gd name="connsiteY36" fmla="*/ 375314 h 453590"/>
                    <a:gd name="connsiteX37" fmla="*/ 117910 w 453744"/>
                    <a:gd name="connsiteY37" fmla="*/ 434344 h 453590"/>
                    <a:gd name="connsiteX38" fmla="*/ 185689 w 453744"/>
                    <a:gd name="connsiteY38" fmla="*/ 394561 h 453590"/>
                    <a:gd name="connsiteX39" fmla="*/ 267110 w 453744"/>
                    <a:gd name="connsiteY39" fmla="*/ 394561 h 453590"/>
                    <a:gd name="connsiteX40" fmla="*/ 310563 w 453744"/>
                    <a:gd name="connsiteY40" fmla="*/ 374558 h 453590"/>
                    <a:gd name="connsiteX41" fmla="*/ 310815 w 453744"/>
                    <a:gd name="connsiteY41" fmla="*/ 374275 h 453590"/>
                    <a:gd name="connsiteX42" fmla="*/ 379318 w 453744"/>
                    <a:gd name="connsiteY42" fmla="*/ 307150 h 453590"/>
                    <a:gd name="connsiteX43" fmla="*/ 412844 w 453744"/>
                    <a:gd name="connsiteY43" fmla="*/ 274391 h 453590"/>
                    <a:gd name="connsiteX44" fmla="*/ 415554 w 453744"/>
                    <a:gd name="connsiteY44" fmla="*/ 230575 h 453590"/>
                    <a:gd name="connsiteX45" fmla="*/ 395356 w 453744"/>
                    <a:gd name="connsiteY45" fmla="*/ 220117 h 453590"/>
                    <a:gd name="connsiteX46" fmla="*/ 368982 w 453744"/>
                    <a:gd name="connsiteY46" fmla="*/ 229567 h 453590"/>
                    <a:gd name="connsiteX47" fmla="*/ 366304 w 453744"/>
                    <a:gd name="connsiteY47" fmla="*/ 232024 h 453590"/>
                    <a:gd name="connsiteX48" fmla="*/ 299723 w 453744"/>
                    <a:gd name="connsiteY48" fmla="*/ 298172 h 453590"/>
                    <a:gd name="connsiteX49" fmla="*/ 292192 w 453744"/>
                    <a:gd name="connsiteY49" fmla="*/ 305984 h 453590"/>
                    <a:gd name="connsiteX50" fmla="*/ 288821 w 453744"/>
                    <a:gd name="connsiteY50" fmla="*/ 294424 h 453590"/>
                    <a:gd name="connsiteX51" fmla="*/ 252899 w 453744"/>
                    <a:gd name="connsiteY51" fmla="*/ 278675 h 453590"/>
                    <a:gd name="connsiteX52" fmla="*/ 157077 w 453744"/>
                    <a:gd name="connsiteY52" fmla="*/ 278675 h 453590"/>
                    <a:gd name="connsiteX53" fmla="*/ 131869 w 453744"/>
                    <a:gd name="connsiteY53" fmla="*/ 291274 h 453590"/>
                    <a:gd name="connsiteX54" fmla="*/ 127048 w 453744"/>
                    <a:gd name="connsiteY54" fmla="*/ 296283 h 453590"/>
                    <a:gd name="connsiteX55" fmla="*/ 19221 w 453744"/>
                    <a:gd name="connsiteY55" fmla="*/ 403191 h 453590"/>
                    <a:gd name="connsiteX56" fmla="*/ 19221 w 453744"/>
                    <a:gd name="connsiteY56" fmla="*/ 19341 h 453590"/>
                    <a:gd name="connsiteX57" fmla="*/ 434397 w 453744"/>
                    <a:gd name="connsiteY57" fmla="*/ 19341 h 453590"/>
                    <a:gd name="connsiteX58" fmla="*/ 434397 w 453744"/>
                    <a:gd name="connsiteY58" fmla="*/ 434218 h 453590"/>
                    <a:gd name="connsiteX59" fmla="*/ 145324 w 453744"/>
                    <a:gd name="connsiteY59" fmla="*/ 434218 h 45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53744" h="453590">
                      <a:moveTo>
                        <a:pt x="453744" y="0"/>
                      </a:moveTo>
                      <a:lnTo>
                        <a:pt x="0" y="0"/>
                      </a:lnTo>
                      <a:lnTo>
                        <a:pt x="0" y="453590"/>
                      </a:lnTo>
                      <a:lnTo>
                        <a:pt x="0" y="453590"/>
                      </a:lnTo>
                      <a:lnTo>
                        <a:pt x="0" y="453590"/>
                      </a:lnTo>
                      <a:lnTo>
                        <a:pt x="453744" y="453590"/>
                      </a:lnTo>
                      <a:lnTo>
                        <a:pt x="453744" y="453590"/>
                      </a:lnTo>
                      <a:lnTo>
                        <a:pt x="453744" y="453590"/>
                      </a:lnTo>
                      <a:close/>
                      <a:moveTo>
                        <a:pt x="19347" y="434218"/>
                      </a:moveTo>
                      <a:lnTo>
                        <a:pt x="19347" y="430533"/>
                      </a:lnTo>
                      <a:cubicBezTo>
                        <a:pt x="35102" y="414972"/>
                        <a:pt x="131806" y="319151"/>
                        <a:pt x="140881" y="310048"/>
                      </a:cubicBezTo>
                      <a:cubicBezTo>
                        <a:pt x="142929" y="308000"/>
                        <a:pt x="144662" y="306173"/>
                        <a:pt x="146175" y="304535"/>
                      </a:cubicBezTo>
                      <a:cubicBezTo>
                        <a:pt x="151595" y="298708"/>
                        <a:pt x="152036" y="298236"/>
                        <a:pt x="157077" y="298236"/>
                      </a:cubicBezTo>
                      <a:lnTo>
                        <a:pt x="253404" y="298236"/>
                      </a:lnTo>
                      <a:lnTo>
                        <a:pt x="254601" y="298236"/>
                      </a:lnTo>
                      <a:cubicBezTo>
                        <a:pt x="254601" y="298236"/>
                        <a:pt x="268056" y="296944"/>
                        <a:pt x="271522" y="303590"/>
                      </a:cubicBezTo>
                      <a:cubicBezTo>
                        <a:pt x="273750" y="308593"/>
                        <a:pt x="273434" y="314360"/>
                        <a:pt x="270671" y="319088"/>
                      </a:cubicBezTo>
                      <a:cubicBezTo>
                        <a:pt x="270022" y="320216"/>
                        <a:pt x="269140" y="321192"/>
                        <a:pt x="268087" y="321955"/>
                      </a:cubicBezTo>
                      <a:cubicBezTo>
                        <a:pt x="263972" y="322991"/>
                        <a:pt x="259715" y="323353"/>
                        <a:pt x="255483" y="323025"/>
                      </a:cubicBezTo>
                      <a:lnTo>
                        <a:pt x="251734" y="323025"/>
                      </a:lnTo>
                      <a:lnTo>
                        <a:pt x="166562" y="323025"/>
                      </a:lnTo>
                      <a:lnTo>
                        <a:pt x="166562" y="342398"/>
                      </a:lnTo>
                      <a:lnTo>
                        <a:pt x="251923" y="342398"/>
                      </a:lnTo>
                      <a:lnTo>
                        <a:pt x="255074" y="342398"/>
                      </a:lnTo>
                      <a:cubicBezTo>
                        <a:pt x="258688" y="342590"/>
                        <a:pt x="262315" y="342483"/>
                        <a:pt x="265913" y="342083"/>
                      </a:cubicBezTo>
                      <a:cubicBezTo>
                        <a:pt x="269174" y="342067"/>
                        <a:pt x="272398" y="341358"/>
                        <a:pt x="275366" y="340004"/>
                      </a:cubicBezTo>
                      <a:cubicBezTo>
                        <a:pt x="286016" y="336602"/>
                        <a:pt x="298400" y="328790"/>
                        <a:pt x="314092" y="311371"/>
                      </a:cubicBezTo>
                      <a:cubicBezTo>
                        <a:pt x="339899" y="282769"/>
                        <a:pt x="368604" y="256373"/>
                        <a:pt x="379412" y="246451"/>
                      </a:cubicBezTo>
                      <a:lnTo>
                        <a:pt x="382122" y="243931"/>
                      </a:lnTo>
                      <a:cubicBezTo>
                        <a:pt x="385412" y="241042"/>
                        <a:pt x="389656" y="239483"/>
                        <a:pt x="394033" y="239552"/>
                      </a:cubicBezTo>
                      <a:cubicBezTo>
                        <a:pt x="396591" y="239678"/>
                        <a:pt x="398964" y="240922"/>
                        <a:pt x="400524" y="242954"/>
                      </a:cubicBezTo>
                      <a:cubicBezTo>
                        <a:pt x="406605" y="250388"/>
                        <a:pt x="400524" y="259460"/>
                        <a:pt x="399011" y="260940"/>
                      </a:cubicBezTo>
                      <a:cubicBezTo>
                        <a:pt x="396364" y="263618"/>
                        <a:pt x="382185" y="277415"/>
                        <a:pt x="365768" y="293416"/>
                      </a:cubicBezTo>
                      <a:cubicBezTo>
                        <a:pt x="337882" y="320537"/>
                        <a:pt x="303189" y="354304"/>
                        <a:pt x="296730" y="361045"/>
                      </a:cubicBezTo>
                      <a:lnTo>
                        <a:pt x="296478" y="361329"/>
                      </a:lnTo>
                      <a:cubicBezTo>
                        <a:pt x="291184" y="366904"/>
                        <a:pt x="283149" y="375314"/>
                        <a:pt x="267079" y="375314"/>
                      </a:cubicBezTo>
                      <a:lnTo>
                        <a:pt x="177780" y="375314"/>
                      </a:lnTo>
                      <a:lnTo>
                        <a:pt x="117910" y="434344"/>
                      </a:lnTo>
                      <a:close/>
                      <a:moveTo>
                        <a:pt x="185689" y="394561"/>
                      </a:moveTo>
                      <a:lnTo>
                        <a:pt x="267110" y="394561"/>
                      </a:lnTo>
                      <a:cubicBezTo>
                        <a:pt x="283836" y="394624"/>
                        <a:pt x="299736" y="387303"/>
                        <a:pt x="310563" y="374558"/>
                      </a:cubicBezTo>
                      <a:lnTo>
                        <a:pt x="310815" y="374275"/>
                      </a:lnTo>
                      <a:cubicBezTo>
                        <a:pt x="317117" y="367786"/>
                        <a:pt x="353007" y="332759"/>
                        <a:pt x="379318" y="307150"/>
                      </a:cubicBezTo>
                      <a:cubicBezTo>
                        <a:pt x="396490" y="290424"/>
                        <a:pt x="410071" y="277226"/>
                        <a:pt x="412844" y="274391"/>
                      </a:cubicBezTo>
                      <a:cubicBezTo>
                        <a:pt x="421604" y="265539"/>
                        <a:pt x="428221" y="246041"/>
                        <a:pt x="415554" y="230575"/>
                      </a:cubicBezTo>
                      <a:cubicBezTo>
                        <a:pt x="410610" y="224385"/>
                        <a:pt x="403268" y="220583"/>
                        <a:pt x="395356" y="220117"/>
                      </a:cubicBezTo>
                      <a:cubicBezTo>
                        <a:pt x="385660" y="219651"/>
                        <a:pt x="376176" y="223050"/>
                        <a:pt x="368982" y="229567"/>
                      </a:cubicBezTo>
                      <a:lnTo>
                        <a:pt x="366304" y="232024"/>
                      </a:lnTo>
                      <a:cubicBezTo>
                        <a:pt x="355338" y="242135"/>
                        <a:pt x="326160" y="268973"/>
                        <a:pt x="299723" y="298172"/>
                      </a:cubicBezTo>
                      <a:cubicBezTo>
                        <a:pt x="297076" y="301133"/>
                        <a:pt x="294556" y="303685"/>
                        <a:pt x="292192" y="305984"/>
                      </a:cubicBezTo>
                      <a:cubicBezTo>
                        <a:pt x="291789" y="301956"/>
                        <a:pt x="290645" y="298037"/>
                        <a:pt x="288821" y="294424"/>
                      </a:cubicBezTo>
                      <a:cubicBezTo>
                        <a:pt x="281132" y="279682"/>
                        <a:pt x="262983" y="277604"/>
                        <a:pt x="252899" y="278675"/>
                      </a:cubicBezTo>
                      <a:lnTo>
                        <a:pt x="157077" y="278675"/>
                      </a:lnTo>
                      <a:cubicBezTo>
                        <a:pt x="143623" y="278675"/>
                        <a:pt x="138171" y="284470"/>
                        <a:pt x="131869" y="291274"/>
                      </a:cubicBezTo>
                      <a:cubicBezTo>
                        <a:pt x="130483" y="292755"/>
                        <a:pt x="128939" y="294424"/>
                        <a:pt x="127048" y="296283"/>
                      </a:cubicBezTo>
                      <a:cubicBezTo>
                        <a:pt x="119486" y="303874"/>
                        <a:pt x="50857" y="371881"/>
                        <a:pt x="19221" y="403191"/>
                      </a:cubicBezTo>
                      <a:lnTo>
                        <a:pt x="19221" y="19341"/>
                      </a:lnTo>
                      <a:lnTo>
                        <a:pt x="434397" y="19341"/>
                      </a:lnTo>
                      <a:lnTo>
                        <a:pt x="434397" y="434218"/>
                      </a:lnTo>
                      <a:lnTo>
                        <a:pt x="145324" y="434218"/>
                      </a:lnTo>
                      <a:close/>
                    </a:path>
                  </a:pathLst>
                </a:custGeom>
                <a:solidFill>
                  <a:srgbClr val="013476"/>
                </a:solidFill>
                <a:ln w="3151"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grpSp>
        </p:grpSp>
      </p:grpSp>
      <p:grpSp>
        <p:nvGrpSpPr>
          <p:cNvPr id="53" name="Group 52">
            <a:extLst>
              <a:ext uri="{FF2B5EF4-FFF2-40B4-BE49-F238E27FC236}">
                <a16:creationId xmlns:a16="http://schemas.microsoft.com/office/drawing/2014/main" id="{B925DB26-2B0A-1830-30BE-648C22DE6C53}"/>
              </a:ext>
            </a:extLst>
          </p:cNvPr>
          <p:cNvGrpSpPr/>
          <p:nvPr/>
        </p:nvGrpSpPr>
        <p:grpSpPr>
          <a:xfrm>
            <a:off x="3289511" y="4620029"/>
            <a:ext cx="2104063" cy="1386322"/>
            <a:chOff x="232691" y="3349625"/>
            <a:chExt cx="2160000" cy="1386322"/>
          </a:xfrm>
        </p:grpSpPr>
        <p:sp>
          <p:nvSpPr>
            <p:cNvPr id="54" name="TextBox 53">
              <a:extLst>
                <a:ext uri="{FF2B5EF4-FFF2-40B4-BE49-F238E27FC236}">
                  <a16:creationId xmlns:a16="http://schemas.microsoft.com/office/drawing/2014/main" id="{37F1848C-0BCE-C1F0-2E4B-5BACE1377869}"/>
                </a:ext>
              </a:extLst>
            </p:cNvPr>
            <p:cNvSpPr txBox="1"/>
            <p:nvPr/>
          </p:nvSpPr>
          <p:spPr>
            <a:xfrm>
              <a:off x="232691" y="4428170"/>
              <a:ext cx="2160000"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l-GR" sz="1400" b="1" i="0" u="none" strike="noStrike" kern="1200" cap="none" spc="0" normalizeH="0" baseline="0" noProof="0" dirty="0">
                  <a:ln>
                    <a:noFill/>
                  </a:ln>
                  <a:effectLst/>
                  <a:uLnTx/>
                  <a:uFillTx/>
                  <a:latin typeface="Arial"/>
                  <a:ea typeface="+mn-ea"/>
                  <a:cs typeface="+mn-cs"/>
                </a:rPr>
                <a:t>Επισκέπτες</a:t>
              </a:r>
            </a:p>
          </p:txBody>
        </p:sp>
        <p:grpSp>
          <p:nvGrpSpPr>
            <p:cNvPr id="55" name="Group 54">
              <a:extLst>
                <a:ext uri="{FF2B5EF4-FFF2-40B4-BE49-F238E27FC236}">
                  <a16:creationId xmlns:a16="http://schemas.microsoft.com/office/drawing/2014/main" id="{1D8D1C65-EFAB-DC66-3ACB-28C06738B028}"/>
                </a:ext>
              </a:extLst>
            </p:cNvPr>
            <p:cNvGrpSpPr/>
            <p:nvPr/>
          </p:nvGrpSpPr>
          <p:grpSpPr>
            <a:xfrm>
              <a:off x="748335" y="3349625"/>
              <a:ext cx="1080000" cy="1080000"/>
              <a:chOff x="591381" y="3349625"/>
              <a:chExt cx="1080000" cy="1080000"/>
            </a:xfrm>
          </p:grpSpPr>
          <p:sp>
            <p:nvSpPr>
              <p:cNvPr id="56" name="Frame 55">
                <a:extLst>
                  <a:ext uri="{FF2B5EF4-FFF2-40B4-BE49-F238E27FC236}">
                    <a16:creationId xmlns:a16="http://schemas.microsoft.com/office/drawing/2014/main" id="{F4EAD250-3EBC-1C6B-6422-421CCD9C1A6C}"/>
                  </a:ext>
                </a:extLst>
              </p:cNvPr>
              <p:cNvSpPr/>
              <p:nvPr/>
            </p:nvSpPr>
            <p:spPr>
              <a:xfrm>
                <a:off x="591381" y="3349625"/>
                <a:ext cx="1080000" cy="1080000"/>
              </a:xfrm>
              <a:prstGeom prst="frame">
                <a:avLst>
                  <a:gd name="adj1" fmla="val 14698"/>
                </a:avLst>
              </a:prstGeom>
              <a:solidFill>
                <a:srgbClr val="4A66AC"/>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srgbClr val="000000"/>
                  </a:solidFill>
                  <a:effectLst/>
                  <a:uLnTx/>
                  <a:uFillTx/>
                  <a:latin typeface="Arial"/>
                  <a:ea typeface="+mn-ea"/>
                  <a:cs typeface="+mn-cs"/>
                  <a:sym typeface="Arial"/>
                </a:endParaRPr>
              </a:p>
            </p:txBody>
          </p:sp>
          <p:grpSp>
            <p:nvGrpSpPr>
              <p:cNvPr id="57" name="Graphic 50">
                <a:extLst>
                  <a:ext uri="{FF2B5EF4-FFF2-40B4-BE49-F238E27FC236}">
                    <a16:creationId xmlns:a16="http://schemas.microsoft.com/office/drawing/2014/main" id="{A55EC24D-D33B-592D-5867-27C9A594698D}"/>
                  </a:ext>
                </a:extLst>
              </p:cNvPr>
              <p:cNvGrpSpPr/>
              <p:nvPr/>
            </p:nvGrpSpPr>
            <p:grpSpPr>
              <a:xfrm>
                <a:off x="832686" y="3606100"/>
                <a:ext cx="597391" cy="567050"/>
                <a:chOff x="2535908" y="1867103"/>
                <a:chExt cx="457200" cy="457200"/>
              </a:xfrm>
              <a:solidFill>
                <a:schemeClr val="bg2"/>
              </a:solidFill>
            </p:grpSpPr>
            <p:sp>
              <p:nvSpPr>
                <p:cNvPr id="58" name="Freeform 79">
                  <a:extLst>
                    <a:ext uri="{FF2B5EF4-FFF2-40B4-BE49-F238E27FC236}">
                      <a16:creationId xmlns:a16="http://schemas.microsoft.com/office/drawing/2014/main" id="{467D1929-89CB-1B59-7A83-0DBB1FC46AD9}"/>
                    </a:ext>
                  </a:extLst>
                </p:cNvPr>
                <p:cNvSpPr/>
                <p:nvPr/>
              </p:nvSpPr>
              <p:spPr>
                <a:xfrm>
                  <a:off x="2536066" y="1867103"/>
                  <a:ext cx="457200" cy="457200"/>
                </a:xfrm>
                <a:custGeom>
                  <a:avLst/>
                  <a:gdLst>
                    <a:gd name="connsiteX0" fmla="*/ 0 w 457200"/>
                    <a:gd name="connsiteY0" fmla="*/ 0 h 457200"/>
                    <a:gd name="connsiteX1" fmla="*/ 0 w 457200"/>
                    <a:gd name="connsiteY1" fmla="*/ 457200 h 457200"/>
                    <a:gd name="connsiteX2" fmla="*/ 457200 w 457200"/>
                    <a:gd name="connsiteY2" fmla="*/ 457200 h 457200"/>
                    <a:gd name="connsiteX3" fmla="*/ 457200 w 457200"/>
                    <a:gd name="connsiteY3" fmla="*/ 0 h 457200"/>
                    <a:gd name="connsiteX4" fmla="*/ 19495 w 457200"/>
                    <a:gd name="connsiteY4" fmla="*/ 329438 h 457200"/>
                    <a:gd name="connsiteX5" fmla="*/ 78677 w 457200"/>
                    <a:gd name="connsiteY5" fmla="*/ 309340 h 457200"/>
                    <a:gd name="connsiteX6" fmla="*/ 79185 w 457200"/>
                    <a:gd name="connsiteY6" fmla="*/ 309340 h 457200"/>
                    <a:gd name="connsiteX7" fmla="*/ 84106 w 457200"/>
                    <a:gd name="connsiteY7" fmla="*/ 314420 h 457200"/>
                    <a:gd name="connsiteX8" fmla="*/ 144626 w 457200"/>
                    <a:gd name="connsiteY8" fmla="*/ 315304 h 457200"/>
                    <a:gd name="connsiteX9" fmla="*/ 145510 w 457200"/>
                    <a:gd name="connsiteY9" fmla="*/ 314420 h 457200"/>
                    <a:gd name="connsiteX10" fmla="*/ 150463 w 457200"/>
                    <a:gd name="connsiteY10" fmla="*/ 309340 h 457200"/>
                    <a:gd name="connsiteX11" fmla="*/ 150908 w 457200"/>
                    <a:gd name="connsiteY11" fmla="*/ 309340 h 457200"/>
                    <a:gd name="connsiteX12" fmla="*/ 214154 w 457200"/>
                    <a:gd name="connsiteY12" fmla="*/ 330803 h 457200"/>
                    <a:gd name="connsiteX13" fmla="*/ 246412 w 457200"/>
                    <a:gd name="connsiteY13" fmla="*/ 363125 h 457200"/>
                    <a:gd name="connsiteX14" fmla="*/ 255937 w 457200"/>
                    <a:gd name="connsiteY14" fmla="*/ 437706 h 457200"/>
                    <a:gd name="connsiteX15" fmla="*/ 19495 w 457200"/>
                    <a:gd name="connsiteY15" fmla="*/ 437706 h 457200"/>
                    <a:gd name="connsiteX16" fmla="*/ 437706 w 457200"/>
                    <a:gd name="connsiteY16" fmla="*/ 437706 h 457200"/>
                    <a:gd name="connsiteX17" fmla="*/ 277336 w 457200"/>
                    <a:gd name="connsiteY17" fmla="*/ 437706 h 457200"/>
                    <a:gd name="connsiteX18" fmla="*/ 267335 w 457200"/>
                    <a:gd name="connsiteY18" fmla="*/ 359474 h 457200"/>
                    <a:gd name="connsiteX19" fmla="*/ 266954 w 457200"/>
                    <a:gd name="connsiteY19" fmla="*/ 357791 h 457200"/>
                    <a:gd name="connsiteX20" fmla="*/ 220948 w 457200"/>
                    <a:gd name="connsiteY20" fmla="*/ 310737 h 457200"/>
                    <a:gd name="connsiteX21" fmla="*/ 157734 w 457200"/>
                    <a:gd name="connsiteY21" fmla="*/ 289243 h 457200"/>
                    <a:gd name="connsiteX22" fmla="*/ 135255 w 457200"/>
                    <a:gd name="connsiteY22" fmla="*/ 294672 h 457200"/>
                    <a:gd name="connsiteX23" fmla="*/ 130302 w 457200"/>
                    <a:gd name="connsiteY23" fmla="*/ 299752 h 457200"/>
                    <a:gd name="connsiteX24" fmla="*/ 99727 w 457200"/>
                    <a:gd name="connsiteY24" fmla="*/ 300165 h 457200"/>
                    <a:gd name="connsiteX25" fmla="*/ 99314 w 457200"/>
                    <a:gd name="connsiteY25" fmla="*/ 299752 h 457200"/>
                    <a:gd name="connsiteX26" fmla="*/ 94361 w 457200"/>
                    <a:gd name="connsiteY26" fmla="*/ 294672 h 457200"/>
                    <a:gd name="connsiteX27" fmla="*/ 71882 w 457200"/>
                    <a:gd name="connsiteY27" fmla="*/ 289243 h 457200"/>
                    <a:gd name="connsiteX28" fmla="*/ 19495 w 457200"/>
                    <a:gd name="connsiteY28" fmla="*/ 307054 h 457200"/>
                    <a:gd name="connsiteX29" fmla="*/ 19495 w 457200"/>
                    <a:gd name="connsiteY29" fmla="*/ 19495 h 457200"/>
                    <a:gd name="connsiteX30" fmla="*/ 437706 w 457200"/>
                    <a:gd name="connsiteY30" fmla="*/ 19495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57200" h="457200">
                      <a:moveTo>
                        <a:pt x="0" y="0"/>
                      </a:moveTo>
                      <a:lnTo>
                        <a:pt x="0" y="457200"/>
                      </a:lnTo>
                      <a:lnTo>
                        <a:pt x="457200" y="457200"/>
                      </a:lnTo>
                      <a:lnTo>
                        <a:pt x="457200" y="0"/>
                      </a:lnTo>
                      <a:close/>
                      <a:moveTo>
                        <a:pt x="19495" y="329438"/>
                      </a:moveTo>
                      <a:lnTo>
                        <a:pt x="78677" y="309340"/>
                      </a:lnTo>
                      <a:cubicBezTo>
                        <a:pt x="78834" y="309249"/>
                        <a:pt x="79027" y="309249"/>
                        <a:pt x="79185" y="309340"/>
                      </a:cubicBezTo>
                      <a:lnTo>
                        <a:pt x="84106" y="314420"/>
                      </a:lnTo>
                      <a:cubicBezTo>
                        <a:pt x="100574" y="331378"/>
                        <a:pt x="127670" y="331772"/>
                        <a:pt x="144626" y="315304"/>
                      </a:cubicBezTo>
                      <a:cubicBezTo>
                        <a:pt x="144925" y="315014"/>
                        <a:pt x="145220" y="314719"/>
                        <a:pt x="145510" y="314420"/>
                      </a:cubicBezTo>
                      <a:lnTo>
                        <a:pt x="150463" y="309340"/>
                      </a:lnTo>
                      <a:cubicBezTo>
                        <a:pt x="150596" y="309245"/>
                        <a:pt x="150775" y="309245"/>
                        <a:pt x="150908" y="309340"/>
                      </a:cubicBezTo>
                      <a:lnTo>
                        <a:pt x="214154" y="330803"/>
                      </a:lnTo>
                      <a:cubicBezTo>
                        <a:pt x="229338" y="335991"/>
                        <a:pt x="241255" y="347929"/>
                        <a:pt x="246412" y="363125"/>
                      </a:cubicBezTo>
                      <a:lnTo>
                        <a:pt x="255937" y="437706"/>
                      </a:lnTo>
                      <a:lnTo>
                        <a:pt x="19495" y="437706"/>
                      </a:lnTo>
                      <a:close/>
                      <a:moveTo>
                        <a:pt x="437706" y="437706"/>
                      </a:moveTo>
                      <a:lnTo>
                        <a:pt x="277336" y="437706"/>
                      </a:lnTo>
                      <a:lnTo>
                        <a:pt x="267335" y="359474"/>
                      </a:lnTo>
                      <a:lnTo>
                        <a:pt x="266954" y="357791"/>
                      </a:lnTo>
                      <a:cubicBezTo>
                        <a:pt x="259982" y="335677"/>
                        <a:pt x="242899" y="318205"/>
                        <a:pt x="220948" y="310737"/>
                      </a:cubicBezTo>
                      <a:lnTo>
                        <a:pt x="157734" y="289243"/>
                      </a:lnTo>
                      <a:cubicBezTo>
                        <a:pt x="149820" y="286581"/>
                        <a:pt x="141081" y="288691"/>
                        <a:pt x="135255" y="294672"/>
                      </a:cubicBezTo>
                      <a:lnTo>
                        <a:pt x="130302" y="299752"/>
                      </a:lnTo>
                      <a:cubicBezTo>
                        <a:pt x="121973" y="308309"/>
                        <a:pt x="108284" y="308494"/>
                        <a:pt x="99727" y="300165"/>
                      </a:cubicBezTo>
                      <a:cubicBezTo>
                        <a:pt x="99587" y="300029"/>
                        <a:pt x="99450" y="299891"/>
                        <a:pt x="99314" y="299752"/>
                      </a:cubicBezTo>
                      <a:lnTo>
                        <a:pt x="94361" y="294672"/>
                      </a:lnTo>
                      <a:cubicBezTo>
                        <a:pt x="88535" y="288691"/>
                        <a:pt x="79796" y="286581"/>
                        <a:pt x="71882" y="289243"/>
                      </a:cubicBezTo>
                      <a:lnTo>
                        <a:pt x="19495" y="307054"/>
                      </a:lnTo>
                      <a:lnTo>
                        <a:pt x="19495" y="19495"/>
                      </a:lnTo>
                      <a:lnTo>
                        <a:pt x="437706" y="19495"/>
                      </a:lnTo>
                      <a:close/>
                    </a:path>
                  </a:pathLst>
                </a:custGeom>
                <a:solidFill>
                  <a:srgbClr val="4A66AC"/>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59" name="Freeform 81">
                  <a:extLst>
                    <a:ext uri="{FF2B5EF4-FFF2-40B4-BE49-F238E27FC236}">
                      <a16:creationId xmlns:a16="http://schemas.microsoft.com/office/drawing/2014/main" id="{DDDB42FA-1D4F-1355-5BD3-C226992461B6}"/>
                    </a:ext>
                  </a:extLst>
                </p:cNvPr>
                <p:cNvSpPr/>
                <p:nvPr/>
              </p:nvSpPr>
              <p:spPr>
                <a:xfrm>
                  <a:off x="2592168" y="1990007"/>
                  <a:ext cx="117411" cy="159829"/>
                </a:xfrm>
                <a:custGeom>
                  <a:avLst/>
                  <a:gdLst>
                    <a:gd name="connsiteX0" fmla="*/ 58706 w 117411"/>
                    <a:gd name="connsiteY0" fmla="*/ 0 h 159829"/>
                    <a:gd name="connsiteX1" fmla="*/ 0 w 117411"/>
                    <a:gd name="connsiteY1" fmla="*/ 64421 h 159829"/>
                    <a:gd name="connsiteX2" fmla="*/ 19495 w 117411"/>
                    <a:gd name="connsiteY2" fmla="*/ 138017 h 159829"/>
                    <a:gd name="connsiteX3" fmla="*/ 58706 w 117411"/>
                    <a:gd name="connsiteY3" fmla="*/ 159830 h 159829"/>
                    <a:gd name="connsiteX4" fmla="*/ 97917 w 117411"/>
                    <a:gd name="connsiteY4" fmla="*/ 138017 h 159829"/>
                    <a:gd name="connsiteX5" fmla="*/ 117412 w 117411"/>
                    <a:gd name="connsiteY5" fmla="*/ 64421 h 159829"/>
                    <a:gd name="connsiteX6" fmla="*/ 58706 w 117411"/>
                    <a:gd name="connsiteY6" fmla="*/ 0 h 159829"/>
                    <a:gd name="connsiteX7" fmla="*/ 82106 w 117411"/>
                    <a:gd name="connsiteY7" fmla="*/ 123825 h 159829"/>
                    <a:gd name="connsiteX8" fmla="*/ 58706 w 117411"/>
                    <a:gd name="connsiteY8" fmla="*/ 138557 h 159829"/>
                    <a:gd name="connsiteX9" fmla="*/ 35306 w 117411"/>
                    <a:gd name="connsiteY9" fmla="*/ 123825 h 159829"/>
                    <a:gd name="connsiteX10" fmla="*/ 21209 w 117411"/>
                    <a:gd name="connsiteY10" fmla="*/ 64421 h 159829"/>
                    <a:gd name="connsiteX11" fmla="*/ 58706 w 117411"/>
                    <a:gd name="connsiteY11" fmla="*/ 21177 h 159829"/>
                    <a:gd name="connsiteX12" fmla="*/ 96139 w 117411"/>
                    <a:gd name="connsiteY12" fmla="*/ 64421 h 159829"/>
                    <a:gd name="connsiteX13" fmla="*/ 82106 w 117411"/>
                    <a:gd name="connsiteY13" fmla="*/ 123920 h 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7411" h="159829">
                      <a:moveTo>
                        <a:pt x="58706" y="0"/>
                      </a:moveTo>
                      <a:cubicBezTo>
                        <a:pt x="26289" y="0"/>
                        <a:pt x="0" y="28924"/>
                        <a:pt x="0" y="64421"/>
                      </a:cubicBezTo>
                      <a:cubicBezTo>
                        <a:pt x="0" y="98774"/>
                        <a:pt x="6572" y="123539"/>
                        <a:pt x="19495" y="138017"/>
                      </a:cubicBezTo>
                      <a:cubicBezTo>
                        <a:pt x="30163" y="149955"/>
                        <a:pt x="40481" y="159830"/>
                        <a:pt x="58706" y="159830"/>
                      </a:cubicBezTo>
                      <a:cubicBezTo>
                        <a:pt x="76930" y="159830"/>
                        <a:pt x="87281" y="149955"/>
                        <a:pt x="97917" y="138017"/>
                      </a:cubicBezTo>
                      <a:cubicBezTo>
                        <a:pt x="110839" y="123571"/>
                        <a:pt x="117412" y="98806"/>
                        <a:pt x="117412" y="64421"/>
                      </a:cubicBezTo>
                      <a:cubicBezTo>
                        <a:pt x="117412" y="28924"/>
                        <a:pt x="91091" y="0"/>
                        <a:pt x="58706" y="0"/>
                      </a:cubicBezTo>
                      <a:close/>
                      <a:moveTo>
                        <a:pt x="82106" y="123825"/>
                      </a:moveTo>
                      <a:cubicBezTo>
                        <a:pt x="71755" y="135382"/>
                        <a:pt x="66739" y="138557"/>
                        <a:pt x="58706" y="138557"/>
                      </a:cubicBezTo>
                      <a:cubicBezTo>
                        <a:pt x="50673" y="138557"/>
                        <a:pt x="45656" y="135382"/>
                        <a:pt x="35306" y="123825"/>
                      </a:cubicBezTo>
                      <a:cubicBezTo>
                        <a:pt x="26289" y="113729"/>
                        <a:pt x="21209" y="92615"/>
                        <a:pt x="21209" y="64421"/>
                      </a:cubicBezTo>
                      <a:cubicBezTo>
                        <a:pt x="21209" y="40577"/>
                        <a:pt x="38037" y="21177"/>
                        <a:pt x="58706" y="21177"/>
                      </a:cubicBezTo>
                      <a:cubicBezTo>
                        <a:pt x="79375" y="21177"/>
                        <a:pt x="96139" y="40608"/>
                        <a:pt x="96139" y="64421"/>
                      </a:cubicBezTo>
                      <a:cubicBezTo>
                        <a:pt x="96139" y="92615"/>
                        <a:pt x="91186" y="113729"/>
                        <a:pt x="82106" y="123920"/>
                      </a:cubicBezTo>
                      <a:close/>
                    </a:path>
                  </a:pathLst>
                </a:custGeom>
                <a:solidFill>
                  <a:srgbClr val="4A66AC"/>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 name="Freeform 82">
                  <a:extLst>
                    <a:ext uri="{FF2B5EF4-FFF2-40B4-BE49-F238E27FC236}">
                      <a16:creationId xmlns:a16="http://schemas.microsoft.com/office/drawing/2014/main" id="{CA512D22-C612-C4C3-77C8-52712D843CB5}"/>
                    </a:ext>
                  </a:extLst>
                </p:cNvPr>
                <p:cNvSpPr/>
                <p:nvPr/>
              </p:nvSpPr>
              <p:spPr>
                <a:xfrm>
                  <a:off x="2724566" y="1911426"/>
                  <a:ext cx="224504" cy="209838"/>
                </a:xfrm>
                <a:custGeom>
                  <a:avLst/>
                  <a:gdLst>
                    <a:gd name="connsiteX0" fmla="*/ 35116 w 224504"/>
                    <a:gd name="connsiteY0" fmla="*/ 209836 h 209838"/>
                    <a:gd name="connsiteX1" fmla="*/ 25146 w 224504"/>
                    <a:gd name="connsiteY1" fmla="*/ 208947 h 209838"/>
                    <a:gd name="connsiteX2" fmla="*/ 15081 w 224504"/>
                    <a:gd name="connsiteY2" fmla="*/ 199422 h 209838"/>
                    <a:gd name="connsiteX3" fmla="*/ 19082 w 224504"/>
                    <a:gd name="connsiteY3" fmla="*/ 186436 h 209838"/>
                    <a:gd name="connsiteX4" fmla="*/ 22035 w 224504"/>
                    <a:gd name="connsiteY4" fmla="*/ 183928 h 209838"/>
                    <a:gd name="connsiteX5" fmla="*/ 33592 w 224504"/>
                    <a:gd name="connsiteY5" fmla="*/ 167227 h 209838"/>
                    <a:gd name="connsiteX6" fmla="*/ 0 w 224504"/>
                    <a:gd name="connsiteY6" fmla="*/ 97600 h 209838"/>
                    <a:gd name="connsiteX7" fmla="*/ 112268 w 224504"/>
                    <a:gd name="connsiteY7" fmla="*/ 0 h 209838"/>
                    <a:gd name="connsiteX8" fmla="*/ 224504 w 224504"/>
                    <a:gd name="connsiteY8" fmla="*/ 97600 h 209838"/>
                    <a:gd name="connsiteX9" fmla="*/ 112268 w 224504"/>
                    <a:gd name="connsiteY9" fmla="*/ 195167 h 209838"/>
                    <a:gd name="connsiteX10" fmla="*/ 98806 w 224504"/>
                    <a:gd name="connsiteY10" fmla="*/ 194374 h 209838"/>
                    <a:gd name="connsiteX11" fmla="*/ 35116 w 224504"/>
                    <a:gd name="connsiteY11" fmla="*/ 209836 h 209838"/>
                    <a:gd name="connsiteX12" fmla="*/ 112268 w 224504"/>
                    <a:gd name="connsiteY12" fmla="*/ 19177 h 209838"/>
                    <a:gd name="connsiteX13" fmla="*/ 19050 w 224504"/>
                    <a:gd name="connsiteY13" fmla="*/ 97600 h 209838"/>
                    <a:gd name="connsiteX14" fmla="*/ 50483 w 224504"/>
                    <a:gd name="connsiteY14" fmla="*/ 156274 h 209838"/>
                    <a:gd name="connsiteX15" fmla="*/ 55404 w 224504"/>
                    <a:gd name="connsiteY15" fmla="*/ 159925 h 209838"/>
                    <a:gd name="connsiteX16" fmla="*/ 54102 w 224504"/>
                    <a:gd name="connsiteY16" fmla="*/ 165894 h 209838"/>
                    <a:gd name="connsiteX17" fmla="*/ 41878 w 224504"/>
                    <a:gd name="connsiteY17" fmla="*/ 190373 h 209838"/>
                    <a:gd name="connsiteX18" fmla="*/ 93059 w 224504"/>
                    <a:gd name="connsiteY18" fmla="*/ 176022 h 209838"/>
                    <a:gd name="connsiteX19" fmla="*/ 95599 w 224504"/>
                    <a:gd name="connsiteY19" fmla="*/ 174784 h 209838"/>
                    <a:gd name="connsiteX20" fmla="*/ 98425 w 224504"/>
                    <a:gd name="connsiteY20" fmla="*/ 175133 h 209838"/>
                    <a:gd name="connsiteX21" fmla="*/ 112268 w 224504"/>
                    <a:gd name="connsiteY21" fmla="*/ 176117 h 209838"/>
                    <a:gd name="connsiteX22" fmla="*/ 205454 w 224504"/>
                    <a:gd name="connsiteY22" fmla="*/ 97600 h 209838"/>
                    <a:gd name="connsiteX23" fmla="*/ 112268 w 224504"/>
                    <a:gd name="connsiteY23" fmla="*/ 19177 h 209838"/>
                    <a:gd name="connsiteX24" fmla="*/ 28829 w 224504"/>
                    <a:gd name="connsiteY24" fmla="*/ 190246 h 209838"/>
                    <a:gd name="connsiteX25" fmla="*/ 28829 w 224504"/>
                    <a:gd name="connsiteY25" fmla="*/ 190246 h 20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24504" h="209838">
                      <a:moveTo>
                        <a:pt x="35116" y="209836"/>
                      </a:moveTo>
                      <a:cubicBezTo>
                        <a:pt x="31771" y="209871"/>
                        <a:pt x="28432" y="209573"/>
                        <a:pt x="25146" y="208947"/>
                      </a:cubicBezTo>
                      <a:cubicBezTo>
                        <a:pt x="20239" y="207969"/>
                        <a:pt x="16327" y="204267"/>
                        <a:pt x="15081" y="199422"/>
                      </a:cubicBezTo>
                      <a:cubicBezTo>
                        <a:pt x="13792" y="194684"/>
                        <a:pt x="15350" y="189627"/>
                        <a:pt x="19082" y="186436"/>
                      </a:cubicBezTo>
                      <a:lnTo>
                        <a:pt x="22035" y="183928"/>
                      </a:lnTo>
                      <a:cubicBezTo>
                        <a:pt x="26963" y="179188"/>
                        <a:pt x="30893" y="173510"/>
                        <a:pt x="33592" y="167227"/>
                      </a:cubicBezTo>
                      <a:cubicBezTo>
                        <a:pt x="12192" y="148908"/>
                        <a:pt x="0" y="123952"/>
                        <a:pt x="0" y="97600"/>
                      </a:cubicBezTo>
                      <a:cubicBezTo>
                        <a:pt x="0" y="43625"/>
                        <a:pt x="50356" y="0"/>
                        <a:pt x="112268" y="0"/>
                      </a:cubicBezTo>
                      <a:cubicBezTo>
                        <a:pt x="174181" y="0"/>
                        <a:pt x="224504" y="43783"/>
                        <a:pt x="224504" y="97600"/>
                      </a:cubicBezTo>
                      <a:cubicBezTo>
                        <a:pt x="224504" y="151416"/>
                        <a:pt x="174149" y="195167"/>
                        <a:pt x="112268" y="195167"/>
                      </a:cubicBezTo>
                      <a:cubicBezTo>
                        <a:pt x="107769" y="195154"/>
                        <a:pt x="103275" y="194888"/>
                        <a:pt x="98806" y="194374"/>
                      </a:cubicBezTo>
                      <a:cubicBezTo>
                        <a:pt x="78752" y="203530"/>
                        <a:pt x="57136" y="208778"/>
                        <a:pt x="35116" y="209836"/>
                      </a:cubicBezTo>
                      <a:close/>
                      <a:moveTo>
                        <a:pt x="112268" y="19177"/>
                      </a:moveTo>
                      <a:cubicBezTo>
                        <a:pt x="60865" y="19177"/>
                        <a:pt x="19050" y="54293"/>
                        <a:pt x="19050" y="97600"/>
                      </a:cubicBezTo>
                      <a:cubicBezTo>
                        <a:pt x="19050" y="119825"/>
                        <a:pt x="30512" y="141319"/>
                        <a:pt x="50483" y="156274"/>
                      </a:cubicBezTo>
                      <a:lnTo>
                        <a:pt x="55404" y="159925"/>
                      </a:lnTo>
                      <a:lnTo>
                        <a:pt x="54102" y="165894"/>
                      </a:lnTo>
                      <a:cubicBezTo>
                        <a:pt x="51862" y="174848"/>
                        <a:pt x="47690" y="183203"/>
                        <a:pt x="41878" y="190373"/>
                      </a:cubicBezTo>
                      <a:cubicBezTo>
                        <a:pt x="59607" y="188415"/>
                        <a:pt x="76897" y="183567"/>
                        <a:pt x="93059" y="176022"/>
                      </a:cubicBezTo>
                      <a:lnTo>
                        <a:pt x="95599" y="174784"/>
                      </a:lnTo>
                      <a:lnTo>
                        <a:pt x="98425" y="175133"/>
                      </a:lnTo>
                      <a:cubicBezTo>
                        <a:pt x="103014" y="175758"/>
                        <a:pt x="107637" y="176086"/>
                        <a:pt x="112268" y="176117"/>
                      </a:cubicBezTo>
                      <a:cubicBezTo>
                        <a:pt x="163640" y="176117"/>
                        <a:pt x="205454" y="140875"/>
                        <a:pt x="205454" y="97600"/>
                      </a:cubicBezTo>
                      <a:cubicBezTo>
                        <a:pt x="205454" y="54324"/>
                        <a:pt x="163767" y="19177"/>
                        <a:pt x="112268" y="19177"/>
                      </a:cubicBezTo>
                      <a:close/>
                      <a:moveTo>
                        <a:pt x="28829" y="190246"/>
                      </a:moveTo>
                      <a:lnTo>
                        <a:pt x="28829" y="190246"/>
                      </a:lnTo>
                      <a:close/>
                    </a:path>
                  </a:pathLst>
                </a:custGeom>
                <a:solidFill>
                  <a:srgbClr val="4A66AC"/>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61" name="Freeform 83">
                  <a:extLst>
                    <a:ext uri="{FF2B5EF4-FFF2-40B4-BE49-F238E27FC236}">
                      <a16:creationId xmlns:a16="http://schemas.microsoft.com/office/drawing/2014/main" id="{C805D51C-12CE-520D-90EC-9B50BA5E39FA}"/>
                    </a:ext>
                  </a:extLst>
                </p:cNvPr>
                <p:cNvSpPr/>
                <p:nvPr/>
              </p:nvSpPr>
              <p:spPr>
                <a:xfrm>
                  <a:off x="2777335" y="1958220"/>
                  <a:ext cx="109959" cy="110064"/>
                </a:xfrm>
                <a:custGeom>
                  <a:avLst/>
                  <a:gdLst>
                    <a:gd name="connsiteX0" fmla="*/ 101886 w 109959"/>
                    <a:gd name="connsiteY0" fmla="*/ 100145 h 110064"/>
                    <a:gd name="connsiteX1" fmla="*/ 100108 w 109959"/>
                    <a:gd name="connsiteY1" fmla="*/ 105510 h 110064"/>
                    <a:gd name="connsiteX2" fmla="*/ 94806 w 109959"/>
                    <a:gd name="connsiteY2" fmla="*/ 108685 h 110064"/>
                    <a:gd name="connsiteX3" fmla="*/ 91631 w 109959"/>
                    <a:gd name="connsiteY3" fmla="*/ 110051 h 110064"/>
                    <a:gd name="connsiteX4" fmla="*/ 89249 w 109959"/>
                    <a:gd name="connsiteY4" fmla="*/ 108590 h 110064"/>
                    <a:gd name="connsiteX5" fmla="*/ 65913 w 109959"/>
                    <a:gd name="connsiteY5" fmla="*/ 60965 h 110064"/>
                    <a:gd name="connsiteX6" fmla="*/ 47054 w 109959"/>
                    <a:gd name="connsiteY6" fmla="*/ 76840 h 110064"/>
                    <a:gd name="connsiteX7" fmla="*/ 45847 w 109959"/>
                    <a:gd name="connsiteY7" fmla="*/ 97636 h 110064"/>
                    <a:gd name="connsiteX8" fmla="*/ 43974 w 109959"/>
                    <a:gd name="connsiteY8" fmla="*/ 101764 h 110064"/>
                    <a:gd name="connsiteX9" fmla="*/ 41021 w 109959"/>
                    <a:gd name="connsiteY9" fmla="*/ 103828 h 110064"/>
                    <a:gd name="connsiteX10" fmla="*/ 38386 w 109959"/>
                    <a:gd name="connsiteY10" fmla="*/ 104875 h 110064"/>
                    <a:gd name="connsiteX11" fmla="*/ 36767 w 109959"/>
                    <a:gd name="connsiteY11" fmla="*/ 103637 h 110064"/>
                    <a:gd name="connsiteX12" fmla="*/ 27813 w 109959"/>
                    <a:gd name="connsiteY12" fmla="*/ 82079 h 110064"/>
                    <a:gd name="connsiteX13" fmla="*/ 6540 w 109959"/>
                    <a:gd name="connsiteY13" fmla="*/ 73221 h 110064"/>
                    <a:gd name="connsiteX14" fmla="*/ 5302 w 109959"/>
                    <a:gd name="connsiteY14" fmla="*/ 71601 h 110064"/>
                    <a:gd name="connsiteX15" fmla="*/ 6413 w 109959"/>
                    <a:gd name="connsiteY15" fmla="*/ 68966 h 110064"/>
                    <a:gd name="connsiteX16" fmla="*/ 8445 w 109959"/>
                    <a:gd name="connsiteY16" fmla="*/ 66013 h 110064"/>
                    <a:gd name="connsiteX17" fmla="*/ 12605 w 109959"/>
                    <a:gd name="connsiteY17" fmla="*/ 64172 h 110064"/>
                    <a:gd name="connsiteX18" fmla="*/ 33210 w 109959"/>
                    <a:gd name="connsiteY18" fmla="*/ 62680 h 110064"/>
                    <a:gd name="connsiteX19" fmla="*/ 49085 w 109959"/>
                    <a:gd name="connsiteY19" fmla="*/ 43884 h 110064"/>
                    <a:gd name="connsiteX20" fmla="*/ 1460 w 109959"/>
                    <a:gd name="connsiteY20" fmla="*/ 20420 h 110064"/>
                    <a:gd name="connsiteX21" fmla="*/ 0 w 109959"/>
                    <a:gd name="connsiteY21" fmla="*/ 18007 h 110064"/>
                    <a:gd name="connsiteX22" fmla="*/ 1397 w 109959"/>
                    <a:gd name="connsiteY22" fmla="*/ 14832 h 110064"/>
                    <a:gd name="connsiteX23" fmla="*/ 4572 w 109959"/>
                    <a:gd name="connsiteY23" fmla="*/ 9530 h 110064"/>
                    <a:gd name="connsiteX24" fmla="*/ 9938 w 109959"/>
                    <a:gd name="connsiteY24" fmla="*/ 7816 h 110064"/>
                    <a:gd name="connsiteX25" fmla="*/ 73184 w 109959"/>
                    <a:gd name="connsiteY25" fmla="*/ 19436 h 110064"/>
                    <a:gd name="connsiteX26" fmla="*/ 108109 w 109959"/>
                    <a:gd name="connsiteY26" fmla="*/ 1942 h 110064"/>
                    <a:gd name="connsiteX27" fmla="*/ 90265 w 109959"/>
                    <a:gd name="connsiteY27" fmla="*/ 36867 h 110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9959" h="110064">
                      <a:moveTo>
                        <a:pt x="101886" y="100145"/>
                      </a:moveTo>
                      <a:cubicBezTo>
                        <a:pt x="102375" y="102126"/>
                        <a:pt x="101683" y="104213"/>
                        <a:pt x="100108" y="105510"/>
                      </a:cubicBezTo>
                      <a:cubicBezTo>
                        <a:pt x="100108" y="105510"/>
                        <a:pt x="98235" y="106685"/>
                        <a:pt x="94806" y="108685"/>
                      </a:cubicBezTo>
                      <a:cubicBezTo>
                        <a:pt x="93599" y="109416"/>
                        <a:pt x="92678" y="110178"/>
                        <a:pt x="91631" y="110051"/>
                      </a:cubicBezTo>
                      <a:cubicBezTo>
                        <a:pt x="90653" y="109958"/>
                        <a:pt x="89773" y="109419"/>
                        <a:pt x="89249" y="108590"/>
                      </a:cubicBezTo>
                      <a:lnTo>
                        <a:pt x="65913" y="60965"/>
                      </a:lnTo>
                      <a:lnTo>
                        <a:pt x="47054" y="76840"/>
                      </a:lnTo>
                      <a:lnTo>
                        <a:pt x="45847" y="97636"/>
                      </a:lnTo>
                      <a:cubicBezTo>
                        <a:pt x="45847" y="99192"/>
                        <a:pt x="45847" y="100462"/>
                        <a:pt x="43974" y="101764"/>
                      </a:cubicBezTo>
                      <a:lnTo>
                        <a:pt x="41021" y="103828"/>
                      </a:lnTo>
                      <a:cubicBezTo>
                        <a:pt x="40386" y="104240"/>
                        <a:pt x="39084" y="105034"/>
                        <a:pt x="38386" y="104875"/>
                      </a:cubicBezTo>
                      <a:cubicBezTo>
                        <a:pt x="37666" y="104777"/>
                        <a:pt x="37050" y="104306"/>
                        <a:pt x="36767" y="103637"/>
                      </a:cubicBezTo>
                      <a:lnTo>
                        <a:pt x="27813" y="82079"/>
                      </a:lnTo>
                      <a:lnTo>
                        <a:pt x="6540" y="73221"/>
                      </a:lnTo>
                      <a:cubicBezTo>
                        <a:pt x="5879" y="72927"/>
                        <a:pt x="5413" y="72317"/>
                        <a:pt x="5302" y="71601"/>
                      </a:cubicBezTo>
                      <a:cubicBezTo>
                        <a:pt x="5427" y="70639"/>
                        <a:pt x="5812" y="69728"/>
                        <a:pt x="6413" y="68966"/>
                      </a:cubicBezTo>
                      <a:lnTo>
                        <a:pt x="8445" y="66013"/>
                      </a:lnTo>
                      <a:cubicBezTo>
                        <a:pt x="9779" y="64013"/>
                        <a:pt x="11081" y="64235"/>
                        <a:pt x="12605" y="64172"/>
                      </a:cubicBezTo>
                      <a:lnTo>
                        <a:pt x="33210" y="62680"/>
                      </a:lnTo>
                      <a:lnTo>
                        <a:pt x="49085" y="43884"/>
                      </a:lnTo>
                      <a:lnTo>
                        <a:pt x="1460" y="20420"/>
                      </a:lnTo>
                      <a:cubicBezTo>
                        <a:pt x="624" y="19888"/>
                        <a:pt x="83" y="18996"/>
                        <a:pt x="0" y="18007"/>
                      </a:cubicBezTo>
                      <a:cubicBezTo>
                        <a:pt x="0" y="16991"/>
                        <a:pt x="667" y="16102"/>
                        <a:pt x="1397" y="14832"/>
                      </a:cubicBezTo>
                      <a:cubicBezTo>
                        <a:pt x="3461" y="11435"/>
                        <a:pt x="4572" y="9530"/>
                        <a:pt x="4572" y="9530"/>
                      </a:cubicBezTo>
                      <a:cubicBezTo>
                        <a:pt x="5866" y="7950"/>
                        <a:pt x="7968" y="7278"/>
                        <a:pt x="9938" y="7816"/>
                      </a:cubicBezTo>
                      <a:lnTo>
                        <a:pt x="73184" y="19436"/>
                      </a:lnTo>
                      <a:cubicBezTo>
                        <a:pt x="94837" y="-852"/>
                        <a:pt x="103346" y="-2313"/>
                        <a:pt x="108109" y="1942"/>
                      </a:cubicBezTo>
                      <a:cubicBezTo>
                        <a:pt x="112268" y="6800"/>
                        <a:pt x="110649" y="15309"/>
                        <a:pt x="90265" y="36867"/>
                      </a:cubicBezTo>
                      <a:close/>
                    </a:path>
                  </a:pathLst>
                </a:custGeom>
                <a:solidFill>
                  <a:srgbClr val="4A66AC"/>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grpSp>
        </p:grpSp>
      </p:grpSp>
      <p:grpSp>
        <p:nvGrpSpPr>
          <p:cNvPr id="62" name="Group 61">
            <a:extLst>
              <a:ext uri="{FF2B5EF4-FFF2-40B4-BE49-F238E27FC236}">
                <a16:creationId xmlns:a16="http://schemas.microsoft.com/office/drawing/2014/main" id="{20784844-D644-A390-A424-804814A82BE2}"/>
              </a:ext>
            </a:extLst>
          </p:cNvPr>
          <p:cNvGrpSpPr/>
          <p:nvPr/>
        </p:nvGrpSpPr>
        <p:grpSpPr>
          <a:xfrm>
            <a:off x="-26545" y="4565922"/>
            <a:ext cx="2827022" cy="1418444"/>
            <a:chOff x="7884533" y="3167258"/>
            <a:chExt cx="2902179" cy="1418444"/>
          </a:xfrm>
        </p:grpSpPr>
        <p:sp>
          <p:nvSpPr>
            <p:cNvPr id="63" name="TextBox 62">
              <a:extLst>
                <a:ext uri="{FF2B5EF4-FFF2-40B4-BE49-F238E27FC236}">
                  <a16:creationId xmlns:a16="http://schemas.microsoft.com/office/drawing/2014/main" id="{0A029F0A-0279-D887-8C02-A28A54E75848}"/>
                </a:ext>
              </a:extLst>
            </p:cNvPr>
            <p:cNvSpPr txBox="1"/>
            <p:nvPr/>
          </p:nvSpPr>
          <p:spPr>
            <a:xfrm>
              <a:off x="7884533" y="4277925"/>
              <a:ext cx="2902179"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1400" b="1" dirty="0">
                  <a:latin typeface="Arial"/>
                </a:rPr>
                <a:t>Κάτοικοι</a:t>
              </a:r>
              <a:endParaRPr kumimoji="0" lang="en-US" sz="1400" b="1" i="0" u="none" strike="noStrike" kern="1200" cap="none" spc="0" normalizeH="0" baseline="0" noProof="0" dirty="0">
                <a:ln>
                  <a:noFill/>
                </a:ln>
                <a:effectLst/>
                <a:uLnTx/>
                <a:uFillTx/>
                <a:latin typeface="Arial"/>
                <a:ea typeface="+mn-ea"/>
                <a:cs typeface="+mn-cs"/>
              </a:endParaRPr>
            </a:p>
          </p:txBody>
        </p:sp>
        <p:grpSp>
          <p:nvGrpSpPr>
            <p:cNvPr id="64" name="Group 63">
              <a:extLst>
                <a:ext uri="{FF2B5EF4-FFF2-40B4-BE49-F238E27FC236}">
                  <a16:creationId xmlns:a16="http://schemas.microsoft.com/office/drawing/2014/main" id="{E666F329-E35A-D583-6D43-3E5BD5354C96}"/>
                </a:ext>
              </a:extLst>
            </p:cNvPr>
            <p:cNvGrpSpPr/>
            <p:nvPr/>
          </p:nvGrpSpPr>
          <p:grpSpPr>
            <a:xfrm>
              <a:off x="8795622" y="3167258"/>
              <a:ext cx="1080000" cy="1080000"/>
              <a:chOff x="8795623" y="3167258"/>
              <a:chExt cx="1080000" cy="1080000"/>
            </a:xfrm>
          </p:grpSpPr>
          <p:sp>
            <p:nvSpPr>
              <p:cNvPr id="65" name="Frame 64">
                <a:extLst>
                  <a:ext uri="{FF2B5EF4-FFF2-40B4-BE49-F238E27FC236}">
                    <a16:creationId xmlns:a16="http://schemas.microsoft.com/office/drawing/2014/main" id="{DD59E699-D692-094D-DE6F-9A5B216752CA}"/>
                  </a:ext>
                </a:extLst>
              </p:cNvPr>
              <p:cNvSpPr/>
              <p:nvPr/>
            </p:nvSpPr>
            <p:spPr>
              <a:xfrm>
                <a:off x="8795623" y="3167258"/>
                <a:ext cx="1080000" cy="1080000"/>
              </a:xfrm>
              <a:prstGeom prst="frame">
                <a:avLst>
                  <a:gd name="adj1" fmla="val 14698"/>
                </a:avLst>
              </a:prstGeom>
              <a:solidFill>
                <a:srgbClr val="134A86"/>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66" name="Freeform 65">
                <a:extLst>
                  <a:ext uri="{FF2B5EF4-FFF2-40B4-BE49-F238E27FC236}">
                    <a16:creationId xmlns:a16="http://schemas.microsoft.com/office/drawing/2014/main" id="{69A3B439-95F6-C0E3-21A7-D29B7C517072}"/>
                  </a:ext>
                </a:extLst>
              </p:cNvPr>
              <p:cNvSpPr>
                <a:spLocks noChangeAspect="1" noEditPoints="1"/>
              </p:cNvSpPr>
              <p:nvPr/>
            </p:nvSpPr>
            <p:spPr bwMode="auto">
              <a:xfrm>
                <a:off x="9036823" y="3407610"/>
                <a:ext cx="597600" cy="599297"/>
              </a:xfrm>
              <a:custGeom>
                <a:avLst/>
                <a:gdLst>
                  <a:gd name="T0" fmla="*/ 576 w 576"/>
                  <a:gd name="T1" fmla="*/ 0 h 576"/>
                  <a:gd name="T2" fmla="*/ 540 w 576"/>
                  <a:gd name="T3" fmla="*/ 401 h 576"/>
                  <a:gd name="T4" fmla="*/ 472 w 576"/>
                  <a:gd name="T5" fmla="*/ 398 h 576"/>
                  <a:gd name="T6" fmla="*/ 404 w 576"/>
                  <a:gd name="T7" fmla="*/ 401 h 576"/>
                  <a:gd name="T8" fmla="*/ 319 w 576"/>
                  <a:gd name="T9" fmla="*/ 388 h 576"/>
                  <a:gd name="T10" fmla="*/ 257 w 576"/>
                  <a:gd name="T11" fmla="*/ 388 h 576"/>
                  <a:gd name="T12" fmla="*/ 172 w 576"/>
                  <a:gd name="T13" fmla="*/ 401 h 576"/>
                  <a:gd name="T14" fmla="*/ 104 w 576"/>
                  <a:gd name="T15" fmla="*/ 398 h 576"/>
                  <a:gd name="T16" fmla="*/ 36 w 576"/>
                  <a:gd name="T17" fmla="*/ 401 h 576"/>
                  <a:gd name="T18" fmla="*/ 208 w 576"/>
                  <a:gd name="T19" fmla="*/ 471 h 576"/>
                  <a:gd name="T20" fmla="*/ 264 w 576"/>
                  <a:gd name="T21" fmla="*/ 411 h 576"/>
                  <a:gd name="T22" fmla="*/ 348 w 576"/>
                  <a:gd name="T23" fmla="*/ 424 h 576"/>
                  <a:gd name="T24" fmla="*/ 208 w 576"/>
                  <a:gd name="T25" fmla="*/ 552 h 576"/>
                  <a:gd name="T26" fmla="*/ 44 w 576"/>
                  <a:gd name="T27" fmla="*/ 424 h 576"/>
                  <a:gd name="T28" fmla="*/ 128 w 576"/>
                  <a:gd name="T29" fmla="*/ 411 h 576"/>
                  <a:gd name="T30" fmla="*/ 184 w 576"/>
                  <a:gd name="T31" fmla="*/ 471 h 576"/>
                  <a:gd name="T32" fmla="*/ 392 w 576"/>
                  <a:gd name="T33" fmla="*/ 552 h 576"/>
                  <a:gd name="T34" fmla="*/ 447 w 576"/>
                  <a:gd name="T35" fmla="*/ 412 h 576"/>
                  <a:gd name="T36" fmla="*/ 496 w 576"/>
                  <a:gd name="T37" fmla="*/ 412 h 576"/>
                  <a:gd name="T38" fmla="*/ 551 w 576"/>
                  <a:gd name="T39" fmla="*/ 552 h 576"/>
                  <a:gd name="T40" fmla="*/ 147 w 576"/>
                  <a:gd name="T41" fmla="*/ 328 h 576"/>
                  <a:gd name="T42" fmla="*/ 136 w 576"/>
                  <a:gd name="T43" fmla="*/ 235 h 576"/>
                  <a:gd name="T44" fmla="*/ 220 w 576"/>
                  <a:gd name="T45" fmla="*/ 223 h 576"/>
                  <a:gd name="T46" fmla="*/ 275 w 576"/>
                  <a:gd name="T47" fmla="*/ 279 h 576"/>
                  <a:gd name="T48" fmla="*/ 288 w 576"/>
                  <a:gd name="T49" fmla="*/ 387 h 576"/>
                  <a:gd name="T50" fmla="*/ 304 w 576"/>
                  <a:gd name="T51" fmla="*/ 252 h 576"/>
                  <a:gd name="T52" fmla="*/ 380 w 576"/>
                  <a:gd name="T53" fmla="*/ 234 h 576"/>
                  <a:gd name="T54" fmla="*/ 455 w 576"/>
                  <a:gd name="T55" fmla="*/ 252 h 576"/>
                  <a:gd name="T56" fmla="*/ 472 w 576"/>
                  <a:gd name="T57" fmla="*/ 387 h 576"/>
                  <a:gd name="T58" fmla="*/ 484 w 576"/>
                  <a:gd name="T59" fmla="*/ 278 h 576"/>
                  <a:gd name="T60" fmla="*/ 411 w 576"/>
                  <a:gd name="T61" fmla="*/ 200 h 576"/>
                  <a:gd name="T62" fmla="*/ 348 w 576"/>
                  <a:gd name="T63" fmla="*/ 200 h 576"/>
                  <a:gd name="T64" fmla="*/ 264 w 576"/>
                  <a:gd name="T65" fmla="*/ 212 h 576"/>
                  <a:gd name="T66" fmla="*/ 196 w 576"/>
                  <a:gd name="T67" fmla="*/ 209 h 576"/>
                  <a:gd name="T68" fmla="*/ 128 w 576"/>
                  <a:gd name="T69" fmla="*/ 212 h 576"/>
                  <a:gd name="T70" fmla="*/ 62 w 576"/>
                  <a:gd name="T71" fmla="*/ 328 h 576"/>
                  <a:gd name="T72" fmla="*/ 472 w 576"/>
                  <a:gd name="T73" fmla="*/ 362 h 576"/>
                  <a:gd name="T74" fmla="*/ 472 w 576"/>
                  <a:gd name="T75" fmla="*/ 301 h 576"/>
                  <a:gd name="T76" fmla="*/ 288 w 576"/>
                  <a:gd name="T77" fmla="*/ 362 h 576"/>
                  <a:gd name="T78" fmla="*/ 288 w 576"/>
                  <a:gd name="T79" fmla="*/ 301 h 576"/>
                  <a:gd name="T80" fmla="*/ 92 w 576"/>
                  <a:gd name="T81" fmla="*/ 307 h 576"/>
                  <a:gd name="T82" fmla="*/ 122 w 576"/>
                  <a:gd name="T83" fmla="*/ 326 h 576"/>
                  <a:gd name="T84" fmla="*/ 92 w 576"/>
                  <a:gd name="T85" fmla="*/ 307 h 576"/>
                  <a:gd name="T86" fmla="*/ 227 w 576"/>
                  <a:gd name="T87" fmla="*/ 102 h 576"/>
                  <a:gd name="T88" fmla="*/ 154 w 576"/>
                  <a:gd name="T89" fmla="*/ 140 h 576"/>
                  <a:gd name="T90" fmla="*/ 197 w 576"/>
                  <a:gd name="T91" fmla="*/ 112 h 576"/>
                  <a:gd name="T92" fmla="*/ 196 w 576"/>
                  <a:gd name="T93" fmla="*/ 173 h 576"/>
                  <a:gd name="T94" fmla="*/ 380 w 576"/>
                  <a:gd name="T95" fmla="*/ 198 h 576"/>
                  <a:gd name="T96" fmla="*/ 380 w 576"/>
                  <a:gd name="T97" fmla="*/ 88 h 576"/>
                  <a:gd name="T98" fmla="*/ 368 w 576"/>
                  <a:gd name="T99" fmla="*/ 118 h 576"/>
                  <a:gd name="T100" fmla="*/ 398 w 576"/>
                  <a:gd name="T101" fmla="*/ 138 h 576"/>
                  <a:gd name="T102" fmla="*/ 368 w 576"/>
                  <a:gd name="T103" fmla="*/ 118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551" y="25"/>
                    </a:moveTo>
                    <a:cubicBezTo>
                      <a:pt x="551" y="406"/>
                      <a:pt x="551" y="406"/>
                      <a:pt x="551" y="406"/>
                    </a:cubicBezTo>
                    <a:cubicBezTo>
                      <a:pt x="548" y="404"/>
                      <a:pt x="544" y="402"/>
                      <a:pt x="540" y="401"/>
                    </a:cubicBezTo>
                    <a:cubicBezTo>
                      <a:pt x="531" y="397"/>
                      <a:pt x="519" y="393"/>
                      <a:pt x="504" y="388"/>
                    </a:cubicBezTo>
                    <a:cubicBezTo>
                      <a:pt x="503" y="388"/>
                      <a:pt x="503" y="388"/>
                      <a:pt x="503" y="388"/>
                    </a:cubicBezTo>
                    <a:cubicBezTo>
                      <a:pt x="489" y="383"/>
                      <a:pt x="481" y="390"/>
                      <a:pt x="477" y="396"/>
                    </a:cubicBezTo>
                    <a:cubicBezTo>
                      <a:pt x="476" y="397"/>
                      <a:pt x="475" y="398"/>
                      <a:pt x="472" y="398"/>
                    </a:cubicBezTo>
                    <a:cubicBezTo>
                      <a:pt x="469" y="398"/>
                      <a:pt x="468" y="397"/>
                      <a:pt x="467" y="396"/>
                    </a:cubicBezTo>
                    <a:cubicBezTo>
                      <a:pt x="463" y="390"/>
                      <a:pt x="455" y="383"/>
                      <a:pt x="440" y="388"/>
                    </a:cubicBezTo>
                    <a:cubicBezTo>
                      <a:pt x="439" y="388"/>
                      <a:pt x="439" y="388"/>
                      <a:pt x="439" y="388"/>
                    </a:cubicBezTo>
                    <a:cubicBezTo>
                      <a:pt x="425" y="393"/>
                      <a:pt x="413" y="397"/>
                      <a:pt x="404" y="401"/>
                    </a:cubicBezTo>
                    <a:cubicBezTo>
                      <a:pt x="394" y="404"/>
                      <a:pt x="386" y="410"/>
                      <a:pt x="380" y="418"/>
                    </a:cubicBezTo>
                    <a:cubicBezTo>
                      <a:pt x="374" y="410"/>
                      <a:pt x="366" y="404"/>
                      <a:pt x="356" y="401"/>
                    </a:cubicBezTo>
                    <a:cubicBezTo>
                      <a:pt x="347" y="397"/>
                      <a:pt x="335" y="393"/>
                      <a:pt x="320" y="388"/>
                    </a:cubicBezTo>
                    <a:cubicBezTo>
                      <a:pt x="319" y="388"/>
                      <a:pt x="319" y="388"/>
                      <a:pt x="319" y="388"/>
                    </a:cubicBezTo>
                    <a:cubicBezTo>
                      <a:pt x="305" y="383"/>
                      <a:pt x="297" y="390"/>
                      <a:pt x="293" y="396"/>
                    </a:cubicBezTo>
                    <a:cubicBezTo>
                      <a:pt x="292" y="397"/>
                      <a:pt x="291" y="398"/>
                      <a:pt x="288" y="398"/>
                    </a:cubicBezTo>
                    <a:cubicBezTo>
                      <a:pt x="285" y="398"/>
                      <a:pt x="284" y="397"/>
                      <a:pt x="283" y="396"/>
                    </a:cubicBezTo>
                    <a:cubicBezTo>
                      <a:pt x="279" y="390"/>
                      <a:pt x="271" y="383"/>
                      <a:pt x="257" y="388"/>
                    </a:cubicBezTo>
                    <a:cubicBezTo>
                      <a:pt x="256" y="388"/>
                      <a:pt x="256" y="388"/>
                      <a:pt x="256" y="388"/>
                    </a:cubicBezTo>
                    <a:cubicBezTo>
                      <a:pt x="241" y="393"/>
                      <a:pt x="229" y="397"/>
                      <a:pt x="220" y="401"/>
                    </a:cubicBezTo>
                    <a:cubicBezTo>
                      <a:pt x="210" y="404"/>
                      <a:pt x="202" y="410"/>
                      <a:pt x="196" y="418"/>
                    </a:cubicBezTo>
                    <a:cubicBezTo>
                      <a:pt x="190" y="410"/>
                      <a:pt x="182" y="404"/>
                      <a:pt x="172" y="401"/>
                    </a:cubicBezTo>
                    <a:cubicBezTo>
                      <a:pt x="163" y="397"/>
                      <a:pt x="151" y="393"/>
                      <a:pt x="136" y="388"/>
                    </a:cubicBezTo>
                    <a:cubicBezTo>
                      <a:pt x="136" y="388"/>
                      <a:pt x="136" y="388"/>
                      <a:pt x="136" y="388"/>
                    </a:cubicBezTo>
                    <a:cubicBezTo>
                      <a:pt x="121" y="383"/>
                      <a:pt x="113" y="390"/>
                      <a:pt x="109" y="396"/>
                    </a:cubicBezTo>
                    <a:cubicBezTo>
                      <a:pt x="108" y="397"/>
                      <a:pt x="107" y="398"/>
                      <a:pt x="104" y="398"/>
                    </a:cubicBezTo>
                    <a:cubicBezTo>
                      <a:pt x="101" y="398"/>
                      <a:pt x="100" y="397"/>
                      <a:pt x="100" y="396"/>
                    </a:cubicBezTo>
                    <a:cubicBezTo>
                      <a:pt x="95" y="390"/>
                      <a:pt x="87" y="383"/>
                      <a:pt x="73" y="388"/>
                    </a:cubicBezTo>
                    <a:cubicBezTo>
                      <a:pt x="72" y="388"/>
                      <a:pt x="72" y="388"/>
                      <a:pt x="72" y="388"/>
                    </a:cubicBezTo>
                    <a:cubicBezTo>
                      <a:pt x="58" y="393"/>
                      <a:pt x="45" y="397"/>
                      <a:pt x="36" y="401"/>
                    </a:cubicBezTo>
                    <a:cubicBezTo>
                      <a:pt x="32" y="402"/>
                      <a:pt x="28" y="404"/>
                      <a:pt x="25" y="406"/>
                    </a:cubicBezTo>
                    <a:cubicBezTo>
                      <a:pt x="25" y="25"/>
                      <a:pt x="25" y="25"/>
                      <a:pt x="25" y="25"/>
                    </a:cubicBezTo>
                    <a:lnTo>
                      <a:pt x="551" y="25"/>
                    </a:lnTo>
                    <a:close/>
                    <a:moveTo>
                      <a:pt x="208" y="471"/>
                    </a:moveTo>
                    <a:cubicBezTo>
                      <a:pt x="209" y="467"/>
                      <a:pt x="211" y="450"/>
                      <a:pt x="213" y="440"/>
                    </a:cubicBezTo>
                    <a:cubicBezTo>
                      <a:pt x="213" y="435"/>
                      <a:pt x="218" y="428"/>
                      <a:pt x="228" y="424"/>
                    </a:cubicBezTo>
                    <a:cubicBezTo>
                      <a:pt x="237" y="421"/>
                      <a:pt x="249" y="417"/>
                      <a:pt x="264" y="412"/>
                    </a:cubicBezTo>
                    <a:cubicBezTo>
                      <a:pt x="264" y="411"/>
                      <a:pt x="264" y="411"/>
                      <a:pt x="264" y="411"/>
                    </a:cubicBezTo>
                    <a:cubicBezTo>
                      <a:pt x="270" y="419"/>
                      <a:pt x="278" y="422"/>
                      <a:pt x="288" y="422"/>
                    </a:cubicBezTo>
                    <a:cubicBezTo>
                      <a:pt x="298" y="422"/>
                      <a:pt x="306" y="419"/>
                      <a:pt x="312" y="411"/>
                    </a:cubicBezTo>
                    <a:cubicBezTo>
                      <a:pt x="313" y="412"/>
                      <a:pt x="313" y="412"/>
                      <a:pt x="313" y="412"/>
                    </a:cubicBezTo>
                    <a:cubicBezTo>
                      <a:pt x="327" y="417"/>
                      <a:pt x="339" y="421"/>
                      <a:pt x="348" y="424"/>
                    </a:cubicBezTo>
                    <a:cubicBezTo>
                      <a:pt x="358" y="428"/>
                      <a:pt x="363" y="435"/>
                      <a:pt x="364" y="440"/>
                    </a:cubicBezTo>
                    <a:cubicBezTo>
                      <a:pt x="365" y="450"/>
                      <a:pt x="367" y="467"/>
                      <a:pt x="368" y="471"/>
                    </a:cubicBezTo>
                    <a:cubicBezTo>
                      <a:pt x="368" y="552"/>
                      <a:pt x="368" y="552"/>
                      <a:pt x="368" y="552"/>
                    </a:cubicBezTo>
                    <a:cubicBezTo>
                      <a:pt x="208" y="552"/>
                      <a:pt x="208" y="552"/>
                      <a:pt x="208" y="552"/>
                    </a:cubicBezTo>
                    <a:lnTo>
                      <a:pt x="208" y="471"/>
                    </a:lnTo>
                    <a:close/>
                    <a:moveTo>
                      <a:pt x="25" y="471"/>
                    </a:moveTo>
                    <a:cubicBezTo>
                      <a:pt x="25" y="467"/>
                      <a:pt x="28" y="450"/>
                      <a:pt x="29" y="440"/>
                    </a:cubicBezTo>
                    <a:cubicBezTo>
                      <a:pt x="29" y="435"/>
                      <a:pt x="34" y="428"/>
                      <a:pt x="44" y="424"/>
                    </a:cubicBezTo>
                    <a:cubicBezTo>
                      <a:pt x="51" y="422"/>
                      <a:pt x="62" y="418"/>
                      <a:pt x="80" y="412"/>
                    </a:cubicBezTo>
                    <a:cubicBezTo>
                      <a:pt x="80" y="411"/>
                      <a:pt x="80" y="411"/>
                      <a:pt x="80" y="411"/>
                    </a:cubicBezTo>
                    <a:cubicBezTo>
                      <a:pt x="86" y="419"/>
                      <a:pt x="94" y="422"/>
                      <a:pt x="104" y="422"/>
                    </a:cubicBezTo>
                    <a:cubicBezTo>
                      <a:pt x="114" y="422"/>
                      <a:pt x="122" y="419"/>
                      <a:pt x="128" y="411"/>
                    </a:cubicBezTo>
                    <a:cubicBezTo>
                      <a:pt x="129" y="412"/>
                      <a:pt x="129" y="412"/>
                      <a:pt x="129" y="412"/>
                    </a:cubicBezTo>
                    <a:cubicBezTo>
                      <a:pt x="143" y="417"/>
                      <a:pt x="155" y="421"/>
                      <a:pt x="164" y="424"/>
                    </a:cubicBezTo>
                    <a:cubicBezTo>
                      <a:pt x="175" y="428"/>
                      <a:pt x="179" y="435"/>
                      <a:pt x="180" y="440"/>
                    </a:cubicBezTo>
                    <a:cubicBezTo>
                      <a:pt x="181" y="450"/>
                      <a:pt x="183" y="467"/>
                      <a:pt x="184" y="471"/>
                    </a:cubicBezTo>
                    <a:cubicBezTo>
                      <a:pt x="184" y="552"/>
                      <a:pt x="184" y="552"/>
                      <a:pt x="184" y="552"/>
                    </a:cubicBezTo>
                    <a:cubicBezTo>
                      <a:pt x="25" y="552"/>
                      <a:pt x="25" y="552"/>
                      <a:pt x="25" y="552"/>
                    </a:cubicBezTo>
                    <a:lnTo>
                      <a:pt x="25" y="471"/>
                    </a:lnTo>
                    <a:close/>
                    <a:moveTo>
                      <a:pt x="392" y="552"/>
                    </a:moveTo>
                    <a:cubicBezTo>
                      <a:pt x="392" y="471"/>
                      <a:pt x="392" y="471"/>
                      <a:pt x="392" y="471"/>
                    </a:cubicBezTo>
                    <a:cubicBezTo>
                      <a:pt x="393" y="467"/>
                      <a:pt x="395" y="450"/>
                      <a:pt x="396" y="440"/>
                    </a:cubicBezTo>
                    <a:cubicBezTo>
                      <a:pt x="397" y="435"/>
                      <a:pt x="401" y="428"/>
                      <a:pt x="412" y="424"/>
                    </a:cubicBezTo>
                    <a:cubicBezTo>
                      <a:pt x="421" y="421"/>
                      <a:pt x="433" y="417"/>
                      <a:pt x="447" y="412"/>
                    </a:cubicBezTo>
                    <a:cubicBezTo>
                      <a:pt x="448" y="411"/>
                      <a:pt x="448" y="411"/>
                      <a:pt x="448" y="411"/>
                    </a:cubicBezTo>
                    <a:cubicBezTo>
                      <a:pt x="454" y="419"/>
                      <a:pt x="462" y="422"/>
                      <a:pt x="472" y="422"/>
                    </a:cubicBezTo>
                    <a:cubicBezTo>
                      <a:pt x="482" y="422"/>
                      <a:pt x="490" y="419"/>
                      <a:pt x="496" y="411"/>
                    </a:cubicBezTo>
                    <a:cubicBezTo>
                      <a:pt x="496" y="412"/>
                      <a:pt x="496" y="412"/>
                      <a:pt x="496" y="412"/>
                    </a:cubicBezTo>
                    <a:cubicBezTo>
                      <a:pt x="511" y="417"/>
                      <a:pt x="523" y="421"/>
                      <a:pt x="532" y="424"/>
                    </a:cubicBezTo>
                    <a:cubicBezTo>
                      <a:pt x="542" y="428"/>
                      <a:pt x="547" y="435"/>
                      <a:pt x="547" y="440"/>
                    </a:cubicBezTo>
                    <a:cubicBezTo>
                      <a:pt x="548" y="450"/>
                      <a:pt x="551" y="467"/>
                      <a:pt x="551" y="471"/>
                    </a:cubicBezTo>
                    <a:cubicBezTo>
                      <a:pt x="551" y="552"/>
                      <a:pt x="551" y="552"/>
                      <a:pt x="551" y="552"/>
                    </a:cubicBezTo>
                    <a:lnTo>
                      <a:pt x="392" y="552"/>
                    </a:lnTo>
                    <a:close/>
                    <a:moveTo>
                      <a:pt x="104" y="387"/>
                    </a:moveTo>
                    <a:cubicBezTo>
                      <a:pt x="105" y="387"/>
                      <a:pt x="105" y="387"/>
                      <a:pt x="105" y="387"/>
                    </a:cubicBezTo>
                    <a:cubicBezTo>
                      <a:pt x="123" y="387"/>
                      <a:pt x="144" y="369"/>
                      <a:pt x="147" y="328"/>
                    </a:cubicBezTo>
                    <a:cubicBezTo>
                      <a:pt x="148" y="309"/>
                      <a:pt x="141" y="297"/>
                      <a:pt x="135" y="290"/>
                    </a:cubicBezTo>
                    <a:cubicBezTo>
                      <a:pt x="129" y="284"/>
                      <a:pt x="123" y="281"/>
                      <a:pt x="117" y="279"/>
                    </a:cubicBezTo>
                    <a:cubicBezTo>
                      <a:pt x="118" y="272"/>
                      <a:pt x="120" y="260"/>
                      <a:pt x="121" y="252"/>
                    </a:cubicBezTo>
                    <a:cubicBezTo>
                      <a:pt x="121" y="247"/>
                      <a:pt x="126" y="239"/>
                      <a:pt x="136" y="235"/>
                    </a:cubicBezTo>
                    <a:cubicBezTo>
                      <a:pt x="148" y="231"/>
                      <a:pt x="164" y="226"/>
                      <a:pt x="172" y="223"/>
                    </a:cubicBezTo>
                    <a:cubicBezTo>
                      <a:pt x="172" y="223"/>
                      <a:pt x="172" y="223"/>
                      <a:pt x="172" y="223"/>
                    </a:cubicBezTo>
                    <a:cubicBezTo>
                      <a:pt x="178" y="230"/>
                      <a:pt x="186" y="234"/>
                      <a:pt x="196" y="234"/>
                    </a:cubicBezTo>
                    <a:cubicBezTo>
                      <a:pt x="206" y="234"/>
                      <a:pt x="214" y="230"/>
                      <a:pt x="220" y="223"/>
                    </a:cubicBezTo>
                    <a:cubicBezTo>
                      <a:pt x="221" y="223"/>
                      <a:pt x="221" y="223"/>
                      <a:pt x="221" y="223"/>
                    </a:cubicBezTo>
                    <a:cubicBezTo>
                      <a:pt x="228" y="226"/>
                      <a:pt x="244" y="231"/>
                      <a:pt x="256" y="235"/>
                    </a:cubicBezTo>
                    <a:cubicBezTo>
                      <a:pt x="267" y="239"/>
                      <a:pt x="271" y="247"/>
                      <a:pt x="272" y="252"/>
                    </a:cubicBezTo>
                    <a:cubicBezTo>
                      <a:pt x="272" y="260"/>
                      <a:pt x="274" y="272"/>
                      <a:pt x="275" y="279"/>
                    </a:cubicBezTo>
                    <a:cubicBezTo>
                      <a:pt x="269" y="281"/>
                      <a:pt x="263" y="285"/>
                      <a:pt x="258" y="290"/>
                    </a:cubicBezTo>
                    <a:cubicBezTo>
                      <a:pt x="252" y="297"/>
                      <a:pt x="245" y="309"/>
                      <a:pt x="246" y="328"/>
                    </a:cubicBezTo>
                    <a:cubicBezTo>
                      <a:pt x="249" y="369"/>
                      <a:pt x="269" y="387"/>
                      <a:pt x="288" y="387"/>
                    </a:cubicBezTo>
                    <a:cubicBezTo>
                      <a:pt x="288" y="387"/>
                      <a:pt x="288" y="387"/>
                      <a:pt x="288" y="387"/>
                    </a:cubicBezTo>
                    <a:cubicBezTo>
                      <a:pt x="307" y="387"/>
                      <a:pt x="327" y="369"/>
                      <a:pt x="330" y="328"/>
                    </a:cubicBezTo>
                    <a:cubicBezTo>
                      <a:pt x="332" y="309"/>
                      <a:pt x="325" y="297"/>
                      <a:pt x="318" y="290"/>
                    </a:cubicBezTo>
                    <a:cubicBezTo>
                      <a:pt x="313" y="284"/>
                      <a:pt x="307" y="281"/>
                      <a:pt x="301" y="279"/>
                    </a:cubicBezTo>
                    <a:cubicBezTo>
                      <a:pt x="302" y="272"/>
                      <a:pt x="304" y="260"/>
                      <a:pt x="304" y="252"/>
                    </a:cubicBezTo>
                    <a:cubicBezTo>
                      <a:pt x="305" y="247"/>
                      <a:pt x="309" y="239"/>
                      <a:pt x="320" y="235"/>
                    </a:cubicBezTo>
                    <a:cubicBezTo>
                      <a:pt x="332" y="231"/>
                      <a:pt x="348" y="226"/>
                      <a:pt x="356" y="223"/>
                    </a:cubicBezTo>
                    <a:cubicBezTo>
                      <a:pt x="356" y="223"/>
                      <a:pt x="356" y="223"/>
                      <a:pt x="356" y="223"/>
                    </a:cubicBezTo>
                    <a:cubicBezTo>
                      <a:pt x="362" y="230"/>
                      <a:pt x="370" y="234"/>
                      <a:pt x="380" y="234"/>
                    </a:cubicBezTo>
                    <a:cubicBezTo>
                      <a:pt x="390" y="234"/>
                      <a:pt x="398" y="230"/>
                      <a:pt x="404" y="223"/>
                    </a:cubicBezTo>
                    <a:cubicBezTo>
                      <a:pt x="404" y="223"/>
                      <a:pt x="404" y="223"/>
                      <a:pt x="404" y="223"/>
                    </a:cubicBezTo>
                    <a:cubicBezTo>
                      <a:pt x="412" y="226"/>
                      <a:pt x="428" y="231"/>
                      <a:pt x="440" y="235"/>
                    </a:cubicBezTo>
                    <a:cubicBezTo>
                      <a:pt x="450" y="239"/>
                      <a:pt x="455" y="247"/>
                      <a:pt x="455" y="252"/>
                    </a:cubicBezTo>
                    <a:cubicBezTo>
                      <a:pt x="456" y="260"/>
                      <a:pt x="458" y="272"/>
                      <a:pt x="459" y="279"/>
                    </a:cubicBezTo>
                    <a:cubicBezTo>
                      <a:pt x="453" y="281"/>
                      <a:pt x="447" y="285"/>
                      <a:pt x="442" y="290"/>
                    </a:cubicBezTo>
                    <a:cubicBezTo>
                      <a:pt x="436" y="297"/>
                      <a:pt x="428" y="309"/>
                      <a:pt x="430" y="328"/>
                    </a:cubicBezTo>
                    <a:cubicBezTo>
                      <a:pt x="433" y="369"/>
                      <a:pt x="453" y="387"/>
                      <a:pt x="472" y="387"/>
                    </a:cubicBezTo>
                    <a:cubicBezTo>
                      <a:pt x="472" y="387"/>
                      <a:pt x="472" y="387"/>
                      <a:pt x="472" y="387"/>
                    </a:cubicBezTo>
                    <a:cubicBezTo>
                      <a:pt x="491" y="387"/>
                      <a:pt x="511" y="369"/>
                      <a:pt x="514" y="328"/>
                    </a:cubicBezTo>
                    <a:cubicBezTo>
                      <a:pt x="516" y="309"/>
                      <a:pt x="509" y="297"/>
                      <a:pt x="502" y="290"/>
                    </a:cubicBezTo>
                    <a:cubicBezTo>
                      <a:pt x="497" y="284"/>
                      <a:pt x="490" y="280"/>
                      <a:pt x="484" y="278"/>
                    </a:cubicBezTo>
                    <a:cubicBezTo>
                      <a:pt x="483" y="274"/>
                      <a:pt x="481" y="258"/>
                      <a:pt x="480" y="249"/>
                    </a:cubicBezTo>
                    <a:cubicBezTo>
                      <a:pt x="478" y="233"/>
                      <a:pt x="466" y="219"/>
                      <a:pt x="448" y="212"/>
                    </a:cubicBezTo>
                    <a:cubicBezTo>
                      <a:pt x="436" y="208"/>
                      <a:pt x="420" y="203"/>
                      <a:pt x="412" y="200"/>
                    </a:cubicBezTo>
                    <a:cubicBezTo>
                      <a:pt x="411" y="200"/>
                      <a:pt x="411" y="200"/>
                      <a:pt x="411" y="200"/>
                    </a:cubicBezTo>
                    <a:cubicBezTo>
                      <a:pt x="397" y="195"/>
                      <a:pt x="389" y="201"/>
                      <a:pt x="385" y="207"/>
                    </a:cubicBezTo>
                    <a:cubicBezTo>
                      <a:pt x="384" y="209"/>
                      <a:pt x="383" y="209"/>
                      <a:pt x="380" y="209"/>
                    </a:cubicBezTo>
                    <a:cubicBezTo>
                      <a:pt x="377" y="209"/>
                      <a:pt x="376" y="209"/>
                      <a:pt x="375" y="207"/>
                    </a:cubicBezTo>
                    <a:cubicBezTo>
                      <a:pt x="371" y="201"/>
                      <a:pt x="363" y="195"/>
                      <a:pt x="348" y="200"/>
                    </a:cubicBezTo>
                    <a:cubicBezTo>
                      <a:pt x="348" y="200"/>
                      <a:pt x="348" y="200"/>
                      <a:pt x="348" y="200"/>
                    </a:cubicBezTo>
                    <a:cubicBezTo>
                      <a:pt x="340" y="203"/>
                      <a:pt x="324" y="208"/>
                      <a:pt x="312" y="212"/>
                    </a:cubicBezTo>
                    <a:cubicBezTo>
                      <a:pt x="302" y="216"/>
                      <a:pt x="294" y="222"/>
                      <a:pt x="288" y="229"/>
                    </a:cubicBezTo>
                    <a:cubicBezTo>
                      <a:pt x="282" y="222"/>
                      <a:pt x="274" y="216"/>
                      <a:pt x="264" y="212"/>
                    </a:cubicBezTo>
                    <a:cubicBezTo>
                      <a:pt x="252" y="208"/>
                      <a:pt x="236" y="203"/>
                      <a:pt x="228" y="200"/>
                    </a:cubicBezTo>
                    <a:cubicBezTo>
                      <a:pt x="228" y="200"/>
                      <a:pt x="228" y="200"/>
                      <a:pt x="228" y="200"/>
                    </a:cubicBezTo>
                    <a:cubicBezTo>
                      <a:pt x="213" y="195"/>
                      <a:pt x="205" y="201"/>
                      <a:pt x="201" y="207"/>
                    </a:cubicBezTo>
                    <a:cubicBezTo>
                      <a:pt x="200" y="209"/>
                      <a:pt x="199" y="209"/>
                      <a:pt x="196" y="209"/>
                    </a:cubicBezTo>
                    <a:cubicBezTo>
                      <a:pt x="193" y="209"/>
                      <a:pt x="192" y="209"/>
                      <a:pt x="191" y="207"/>
                    </a:cubicBezTo>
                    <a:cubicBezTo>
                      <a:pt x="187" y="201"/>
                      <a:pt x="179" y="195"/>
                      <a:pt x="165" y="200"/>
                    </a:cubicBezTo>
                    <a:cubicBezTo>
                      <a:pt x="164" y="200"/>
                      <a:pt x="164" y="200"/>
                      <a:pt x="164" y="200"/>
                    </a:cubicBezTo>
                    <a:cubicBezTo>
                      <a:pt x="156" y="203"/>
                      <a:pt x="140" y="208"/>
                      <a:pt x="128" y="212"/>
                    </a:cubicBezTo>
                    <a:cubicBezTo>
                      <a:pt x="110" y="219"/>
                      <a:pt x="98" y="233"/>
                      <a:pt x="96" y="249"/>
                    </a:cubicBezTo>
                    <a:cubicBezTo>
                      <a:pt x="95" y="258"/>
                      <a:pt x="93" y="274"/>
                      <a:pt x="92" y="278"/>
                    </a:cubicBezTo>
                    <a:cubicBezTo>
                      <a:pt x="86" y="281"/>
                      <a:pt x="80" y="284"/>
                      <a:pt x="74" y="290"/>
                    </a:cubicBezTo>
                    <a:cubicBezTo>
                      <a:pt x="68" y="297"/>
                      <a:pt x="61" y="309"/>
                      <a:pt x="62" y="328"/>
                    </a:cubicBezTo>
                    <a:cubicBezTo>
                      <a:pt x="65" y="369"/>
                      <a:pt x="85" y="387"/>
                      <a:pt x="104" y="387"/>
                    </a:cubicBezTo>
                    <a:close/>
                    <a:moveTo>
                      <a:pt x="490" y="326"/>
                    </a:moveTo>
                    <a:cubicBezTo>
                      <a:pt x="488" y="351"/>
                      <a:pt x="478" y="362"/>
                      <a:pt x="472" y="362"/>
                    </a:cubicBezTo>
                    <a:cubicBezTo>
                      <a:pt x="472" y="362"/>
                      <a:pt x="472" y="362"/>
                      <a:pt x="472" y="362"/>
                    </a:cubicBezTo>
                    <a:cubicBezTo>
                      <a:pt x="466" y="362"/>
                      <a:pt x="456" y="351"/>
                      <a:pt x="454" y="326"/>
                    </a:cubicBezTo>
                    <a:cubicBezTo>
                      <a:pt x="454" y="318"/>
                      <a:pt x="456" y="311"/>
                      <a:pt x="460" y="307"/>
                    </a:cubicBezTo>
                    <a:cubicBezTo>
                      <a:pt x="464" y="302"/>
                      <a:pt x="470" y="301"/>
                      <a:pt x="472" y="301"/>
                    </a:cubicBezTo>
                    <a:cubicBezTo>
                      <a:pt x="472" y="301"/>
                      <a:pt x="472" y="301"/>
                      <a:pt x="472" y="301"/>
                    </a:cubicBezTo>
                    <a:cubicBezTo>
                      <a:pt x="474" y="301"/>
                      <a:pt x="480" y="302"/>
                      <a:pt x="484" y="307"/>
                    </a:cubicBezTo>
                    <a:cubicBezTo>
                      <a:pt x="489" y="311"/>
                      <a:pt x="490" y="318"/>
                      <a:pt x="490" y="326"/>
                    </a:cubicBezTo>
                    <a:close/>
                    <a:moveTo>
                      <a:pt x="306" y="326"/>
                    </a:moveTo>
                    <a:cubicBezTo>
                      <a:pt x="304" y="351"/>
                      <a:pt x="295" y="362"/>
                      <a:pt x="288" y="362"/>
                    </a:cubicBezTo>
                    <a:cubicBezTo>
                      <a:pt x="288" y="362"/>
                      <a:pt x="288" y="362"/>
                      <a:pt x="288" y="362"/>
                    </a:cubicBezTo>
                    <a:cubicBezTo>
                      <a:pt x="282" y="362"/>
                      <a:pt x="272" y="351"/>
                      <a:pt x="271" y="326"/>
                    </a:cubicBezTo>
                    <a:cubicBezTo>
                      <a:pt x="270" y="318"/>
                      <a:pt x="272" y="311"/>
                      <a:pt x="276" y="307"/>
                    </a:cubicBezTo>
                    <a:cubicBezTo>
                      <a:pt x="280" y="302"/>
                      <a:pt x="286" y="301"/>
                      <a:pt x="288" y="301"/>
                    </a:cubicBezTo>
                    <a:cubicBezTo>
                      <a:pt x="288" y="301"/>
                      <a:pt x="288" y="301"/>
                      <a:pt x="288" y="301"/>
                    </a:cubicBezTo>
                    <a:cubicBezTo>
                      <a:pt x="290" y="301"/>
                      <a:pt x="296" y="302"/>
                      <a:pt x="300" y="307"/>
                    </a:cubicBezTo>
                    <a:cubicBezTo>
                      <a:pt x="305" y="311"/>
                      <a:pt x="306" y="318"/>
                      <a:pt x="306" y="326"/>
                    </a:cubicBezTo>
                    <a:close/>
                    <a:moveTo>
                      <a:pt x="92" y="307"/>
                    </a:moveTo>
                    <a:cubicBezTo>
                      <a:pt x="96" y="302"/>
                      <a:pt x="102" y="301"/>
                      <a:pt x="104" y="301"/>
                    </a:cubicBezTo>
                    <a:cubicBezTo>
                      <a:pt x="105" y="301"/>
                      <a:pt x="105" y="301"/>
                      <a:pt x="105" y="301"/>
                    </a:cubicBezTo>
                    <a:cubicBezTo>
                      <a:pt x="107" y="301"/>
                      <a:pt x="112" y="302"/>
                      <a:pt x="117" y="307"/>
                    </a:cubicBezTo>
                    <a:cubicBezTo>
                      <a:pt x="121" y="311"/>
                      <a:pt x="123" y="318"/>
                      <a:pt x="122" y="326"/>
                    </a:cubicBezTo>
                    <a:cubicBezTo>
                      <a:pt x="120" y="351"/>
                      <a:pt x="111" y="362"/>
                      <a:pt x="105" y="362"/>
                    </a:cubicBezTo>
                    <a:cubicBezTo>
                      <a:pt x="104" y="362"/>
                      <a:pt x="104" y="362"/>
                      <a:pt x="104" y="362"/>
                    </a:cubicBezTo>
                    <a:cubicBezTo>
                      <a:pt x="98" y="362"/>
                      <a:pt x="88" y="351"/>
                      <a:pt x="87" y="326"/>
                    </a:cubicBezTo>
                    <a:cubicBezTo>
                      <a:pt x="86" y="318"/>
                      <a:pt x="88" y="311"/>
                      <a:pt x="92" y="307"/>
                    </a:cubicBezTo>
                    <a:close/>
                    <a:moveTo>
                      <a:pt x="196" y="198"/>
                    </a:moveTo>
                    <a:cubicBezTo>
                      <a:pt x="197" y="198"/>
                      <a:pt x="197" y="198"/>
                      <a:pt x="197" y="198"/>
                    </a:cubicBezTo>
                    <a:cubicBezTo>
                      <a:pt x="215" y="198"/>
                      <a:pt x="236" y="180"/>
                      <a:pt x="238" y="140"/>
                    </a:cubicBezTo>
                    <a:cubicBezTo>
                      <a:pt x="240" y="120"/>
                      <a:pt x="233" y="108"/>
                      <a:pt x="227" y="102"/>
                    </a:cubicBezTo>
                    <a:cubicBezTo>
                      <a:pt x="217" y="91"/>
                      <a:pt x="204" y="88"/>
                      <a:pt x="197" y="88"/>
                    </a:cubicBezTo>
                    <a:cubicBezTo>
                      <a:pt x="196" y="88"/>
                      <a:pt x="196" y="88"/>
                      <a:pt x="196" y="88"/>
                    </a:cubicBezTo>
                    <a:cubicBezTo>
                      <a:pt x="188" y="88"/>
                      <a:pt x="176" y="91"/>
                      <a:pt x="166" y="102"/>
                    </a:cubicBezTo>
                    <a:cubicBezTo>
                      <a:pt x="160" y="108"/>
                      <a:pt x="153" y="120"/>
                      <a:pt x="154" y="140"/>
                    </a:cubicBezTo>
                    <a:cubicBezTo>
                      <a:pt x="157" y="180"/>
                      <a:pt x="177" y="198"/>
                      <a:pt x="196" y="198"/>
                    </a:cubicBezTo>
                    <a:close/>
                    <a:moveTo>
                      <a:pt x="184" y="118"/>
                    </a:moveTo>
                    <a:cubicBezTo>
                      <a:pt x="188" y="114"/>
                      <a:pt x="194" y="112"/>
                      <a:pt x="196" y="112"/>
                    </a:cubicBezTo>
                    <a:cubicBezTo>
                      <a:pt x="197" y="112"/>
                      <a:pt x="197" y="112"/>
                      <a:pt x="197" y="112"/>
                    </a:cubicBezTo>
                    <a:cubicBezTo>
                      <a:pt x="198" y="112"/>
                      <a:pt x="204" y="114"/>
                      <a:pt x="209" y="118"/>
                    </a:cubicBezTo>
                    <a:cubicBezTo>
                      <a:pt x="213" y="123"/>
                      <a:pt x="215" y="129"/>
                      <a:pt x="214" y="138"/>
                    </a:cubicBezTo>
                    <a:cubicBezTo>
                      <a:pt x="212" y="162"/>
                      <a:pt x="203" y="173"/>
                      <a:pt x="197" y="173"/>
                    </a:cubicBezTo>
                    <a:cubicBezTo>
                      <a:pt x="196" y="173"/>
                      <a:pt x="196" y="173"/>
                      <a:pt x="196" y="173"/>
                    </a:cubicBezTo>
                    <a:cubicBezTo>
                      <a:pt x="190" y="173"/>
                      <a:pt x="180" y="162"/>
                      <a:pt x="179" y="138"/>
                    </a:cubicBezTo>
                    <a:cubicBezTo>
                      <a:pt x="178" y="129"/>
                      <a:pt x="180" y="123"/>
                      <a:pt x="184" y="118"/>
                    </a:cubicBezTo>
                    <a:close/>
                    <a:moveTo>
                      <a:pt x="380" y="198"/>
                    </a:moveTo>
                    <a:cubicBezTo>
                      <a:pt x="380" y="198"/>
                      <a:pt x="380" y="198"/>
                      <a:pt x="380" y="198"/>
                    </a:cubicBezTo>
                    <a:cubicBezTo>
                      <a:pt x="399" y="198"/>
                      <a:pt x="419" y="180"/>
                      <a:pt x="422" y="140"/>
                    </a:cubicBezTo>
                    <a:cubicBezTo>
                      <a:pt x="424" y="120"/>
                      <a:pt x="417" y="108"/>
                      <a:pt x="410" y="102"/>
                    </a:cubicBezTo>
                    <a:cubicBezTo>
                      <a:pt x="401" y="91"/>
                      <a:pt x="388" y="88"/>
                      <a:pt x="380" y="88"/>
                    </a:cubicBezTo>
                    <a:cubicBezTo>
                      <a:pt x="380" y="88"/>
                      <a:pt x="380" y="88"/>
                      <a:pt x="380" y="88"/>
                    </a:cubicBezTo>
                    <a:cubicBezTo>
                      <a:pt x="372" y="88"/>
                      <a:pt x="359" y="91"/>
                      <a:pt x="350" y="102"/>
                    </a:cubicBezTo>
                    <a:cubicBezTo>
                      <a:pt x="344" y="108"/>
                      <a:pt x="337" y="120"/>
                      <a:pt x="338" y="140"/>
                    </a:cubicBezTo>
                    <a:cubicBezTo>
                      <a:pt x="341" y="180"/>
                      <a:pt x="361" y="198"/>
                      <a:pt x="380" y="198"/>
                    </a:cubicBezTo>
                    <a:close/>
                    <a:moveTo>
                      <a:pt x="368" y="118"/>
                    </a:moveTo>
                    <a:cubicBezTo>
                      <a:pt x="372" y="114"/>
                      <a:pt x="378" y="112"/>
                      <a:pt x="380" y="112"/>
                    </a:cubicBezTo>
                    <a:cubicBezTo>
                      <a:pt x="380" y="112"/>
                      <a:pt x="380" y="112"/>
                      <a:pt x="380" y="112"/>
                    </a:cubicBezTo>
                    <a:cubicBezTo>
                      <a:pt x="382" y="112"/>
                      <a:pt x="388" y="114"/>
                      <a:pt x="392" y="118"/>
                    </a:cubicBezTo>
                    <a:cubicBezTo>
                      <a:pt x="397" y="123"/>
                      <a:pt x="398" y="129"/>
                      <a:pt x="398" y="138"/>
                    </a:cubicBezTo>
                    <a:cubicBezTo>
                      <a:pt x="396" y="162"/>
                      <a:pt x="387" y="173"/>
                      <a:pt x="380" y="173"/>
                    </a:cubicBezTo>
                    <a:cubicBezTo>
                      <a:pt x="380" y="173"/>
                      <a:pt x="380" y="173"/>
                      <a:pt x="380" y="173"/>
                    </a:cubicBezTo>
                    <a:cubicBezTo>
                      <a:pt x="374" y="173"/>
                      <a:pt x="364" y="162"/>
                      <a:pt x="362" y="138"/>
                    </a:cubicBezTo>
                    <a:cubicBezTo>
                      <a:pt x="362" y="129"/>
                      <a:pt x="364" y="123"/>
                      <a:pt x="368" y="118"/>
                    </a:cubicBezTo>
                    <a:close/>
                  </a:path>
                </a:pathLst>
              </a:custGeom>
              <a:solidFill>
                <a:srgbClr val="134A8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700" b="0" i="0" u="none" strike="noStrike" kern="1200" cap="none" spc="0" normalizeH="0" baseline="0" noProof="0">
                  <a:ln>
                    <a:noFill/>
                  </a:ln>
                  <a:solidFill>
                    <a:srgbClr val="D04A02"/>
                  </a:solidFill>
                  <a:effectLst/>
                  <a:uLnTx/>
                  <a:uFillTx/>
                  <a:latin typeface="Arial"/>
                  <a:ea typeface="ＭＳ Ｐゴシック" panose="020B0600070205080204" pitchFamily="34" charset="-128"/>
                  <a:cs typeface="+mn-cs"/>
                </a:endParaRPr>
              </a:p>
            </p:txBody>
          </p:sp>
        </p:grpSp>
      </p:grpSp>
      <p:grpSp>
        <p:nvGrpSpPr>
          <p:cNvPr id="73" name="Group 72">
            <a:extLst>
              <a:ext uri="{FF2B5EF4-FFF2-40B4-BE49-F238E27FC236}">
                <a16:creationId xmlns:a16="http://schemas.microsoft.com/office/drawing/2014/main" id="{7B294FEB-66D4-DE2D-2B89-457C2D2EC9AA}"/>
              </a:ext>
            </a:extLst>
          </p:cNvPr>
          <p:cNvGrpSpPr/>
          <p:nvPr/>
        </p:nvGrpSpPr>
        <p:grpSpPr>
          <a:xfrm>
            <a:off x="9565439" y="4565922"/>
            <a:ext cx="2253283" cy="1467845"/>
            <a:chOff x="9184273" y="4328048"/>
            <a:chExt cx="2253283" cy="1467845"/>
          </a:xfrm>
        </p:grpSpPr>
        <p:grpSp>
          <p:nvGrpSpPr>
            <p:cNvPr id="67" name="Group 66">
              <a:extLst>
                <a:ext uri="{FF2B5EF4-FFF2-40B4-BE49-F238E27FC236}">
                  <a16:creationId xmlns:a16="http://schemas.microsoft.com/office/drawing/2014/main" id="{27C1546A-2DFA-592C-E91A-FD064D411176}"/>
                </a:ext>
              </a:extLst>
            </p:cNvPr>
            <p:cNvGrpSpPr/>
            <p:nvPr/>
          </p:nvGrpSpPr>
          <p:grpSpPr>
            <a:xfrm>
              <a:off x="9184273" y="4328048"/>
              <a:ext cx="2253283" cy="1467845"/>
              <a:chOff x="5741119" y="3221877"/>
              <a:chExt cx="2313187" cy="1467845"/>
            </a:xfrm>
          </p:grpSpPr>
          <p:sp>
            <p:nvSpPr>
              <p:cNvPr id="68" name="TextBox 67">
                <a:extLst>
                  <a:ext uri="{FF2B5EF4-FFF2-40B4-BE49-F238E27FC236}">
                    <a16:creationId xmlns:a16="http://schemas.microsoft.com/office/drawing/2014/main" id="{E8403F0A-2507-9E48-F0B4-5BD856E308C9}"/>
                  </a:ext>
                </a:extLst>
              </p:cNvPr>
              <p:cNvSpPr txBox="1"/>
              <p:nvPr/>
            </p:nvSpPr>
            <p:spPr>
              <a:xfrm>
                <a:off x="5741119" y="4381945"/>
                <a:ext cx="2313187"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400" b="1" i="0" u="none" strike="noStrike" kern="1200" cap="none" spc="0" normalizeH="0" baseline="0" noProof="0" dirty="0">
                    <a:ln>
                      <a:noFill/>
                    </a:ln>
                    <a:effectLst/>
                    <a:uLnTx/>
                    <a:uFillTx/>
                    <a:latin typeface="Arial"/>
                    <a:ea typeface="+mn-ea"/>
                    <a:cs typeface="+mn-cs"/>
                  </a:rPr>
                  <a:t>Πολιτιστικό Περιβάλλον</a:t>
                </a:r>
              </a:p>
            </p:txBody>
          </p:sp>
          <p:sp>
            <p:nvSpPr>
              <p:cNvPr id="70" name="Frame 69">
                <a:extLst>
                  <a:ext uri="{FF2B5EF4-FFF2-40B4-BE49-F238E27FC236}">
                    <a16:creationId xmlns:a16="http://schemas.microsoft.com/office/drawing/2014/main" id="{0633BDBD-055B-D261-73BE-2878C9159BA4}"/>
                  </a:ext>
                </a:extLst>
              </p:cNvPr>
              <p:cNvSpPr/>
              <p:nvPr/>
            </p:nvSpPr>
            <p:spPr>
              <a:xfrm>
                <a:off x="6366370" y="3221877"/>
                <a:ext cx="1080000" cy="1080000"/>
              </a:xfrm>
              <a:prstGeom prst="frame">
                <a:avLst>
                  <a:gd name="adj1" fmla="val 14698"/>
                </a:avLst>
              </a:prstGeom>
              <a:solidFill>
                <a:srgbClr val="5B9BD5"/>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srgbClr val="000000"/>
                  </a:solidFill>
                  <a:effectLst/>
                  <a:uLnTx/>
                  <a:uFillTx/>
                  <a:latin typeface="Arial"/>
                  <a:ea typeface="+mn-ea"/>
                  <a:cs typeface="+mn-cs"/>
                  <a:sym typeface="Arial"/>
                </a:endParaRPr>
              </a:p>
            </p:txBody>
          </p:sp>
        </p:grpSp>
        <p:pic>
          <p:nvPicPr>
            <p:cNvPr id="72" name="Picture 71">
              <a:extLst>
                <a:ext uri="{FF2B5EF4-FFF2-40B4-BE49-F238E27FC236}">
                  <a16:creationId xmlns:a16="http://schemas.microsoft.com/office/drawing/2014/main" id="{878E7286-CE02-99B4-F532-96899B922A3C}"/>
                </a:ext>
              </a:extLst>
            </p:cNvPr>
            <p:cNvPicPr>
              <a:picLocks noChangeAspect="1"/>
            </p:cNvPicPr>
            <p:nvPr/>
          </p:nvPicPr>
          <p:blipFill>
            <a:blip r:embed="rId5"/>
            <a:stretch>
              <a:fillRect/>
            </a:stretch>
          </p:blipFill>
          <p:spPr>
            <a:xfrm>
              <a:off x="10003702" y="4628324"/>
              <a:ext cx="624420" cy="479767"/>
            </a:xfrm>
            <a:prstGeom prst="rect">
              <a:avLst/>
            </a:prstGeom>
            <a:solidFill>
              <a:schemeClr val="bg1"/>
            </a:solidFill>
            <a:ln w="38100">
              <a:solidFill>
                <a:schemeClr val="accent1"/>
              </a:solidFill>
            </a:ln>
          </p:spPr>
        </p:pic>
      </p:grpSp>
      <p:grpSp>
        <p:nvGrpSpPr>
          <p:cNvPr id="84" name="Group 83">
            <a:extLst>
              <a:ext uri="{FF2B5EF4-FFF2-40B4-BE49-F238E27FC236}">
                <a16:creationId xmlns:a16="http://schemas.microsoft.com/office/drawing/2014/main" id="{2C45A21D-475A-3C0E-34BC-A27CEFC316C2}"/>
              </a:ext>
            </a:extLst>
          </p:cNvPr>
          <p:cNvGrpSpPr/>
          <p:nvPr/>
        </p:nvGrpSpPr>
        <p:grpSpPr>
          <a:xfrm>
            <a:off x="-443752" y="3458270"/>
            <a:ext cx="11663528" cy="322504"/>
            <a:chOff x="234872" y="1139227"/>
            <a:chExt cx="11308427" cy="809232"/>
          </a:xfrm>
        </p:grpSpPr>
        <p:sp>
          <p:nvSpPr>
            <p:cNvPr id="85" name="Rectangle 84">
              <a:extLst>
                <a:ext uri="{FF2B5EF4-FFF2-40B4-BE49-F238E27FC236}">
                  <a16:creationId xmlns:a16="http://schemas.microsoft.com/office/drawing/2014/main" id="{3AC55704-607C-B126-1A92-5E3C23FB4441}"/>
                </a:ext>
              </a:extLst>
            </p:cNvPr>
            <p:cNvSpPr/>
            <p:nvPr/>
          </p:nvSpPr>
          <p:spPr>
            <a:xfrm>
              <a:off x="1145752" y="1228460"/>
              <a:ext cx="10397547" cy="719999"/>
            </a:xfrm>
            <a:prstGeom prst="rect">
              <a:avLst/>
            </a:prstGeom>
            <a:solidFill>
              <a:srgbClr val="013476"/>
            </a:solidFill>
            <a:ln>
              <a:noFill/>
            </a:ln>
          </p:spPr>
          <p:style>
            <a:lnRef idx="0">
              <a:scrgbClr r="0" g="0" b="0"/>
            </a:lnRef>
            <a:fillRef idx="0">
              <a:scrgbClr r="0" g="0" b="0"/>
            </a:fillRef>
            <a:effectRef idx="0">
              <a:scrgbClr r="0" g="0" b="0"/>
            </a:effectRef>
            <a:fontRef idx="minor">
              <a:schemeClr val="lt1"/>
            </a:fontRef>
          </p:style>
          <p:txBody>
            <a:bodyPr lIns="288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mn-cs"/>
              </a:endParaRPr>
            </a:p>
          </p:txBody>
        </p:sp>
        <p:sp>
          <p:nvSpPr>
            <p:cNvPr id="86" name="Rectangle 85">
              <a:extLst>
                <a:ext uri="{FF2B5EF4-FFF2-40B4-BE49-F238E27FC236}">
                  <a16:creationId xmlns:a16="http://schemas.microsoft.com/office/drawing/2014/main" id="{3AF2B77B-9CE0-BB11-F54B-0A5D6A05F902}"/>
                </a:ext>
              </a:extLst>
            </p:cNvPr>
            <p:cNvSpPr/>
            <p:nvPr/>
          </p:nvSpPr>
          <p:spPr>
            <a:xfrm>
              <a:off x="234872" y="1139227"/>
              <a:ext cx="720000" cy="7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88" name="Isosceles Triangle 19">
            <a:extLst>
              <a:ext uri="{FF2B5EF4-FFF2-40B4-BE49-F238E27FC236}">
                <a16:creationId xmlns:a16="http://schemas.microsoft.com/office/drawing/2014/main" id="{7E3638C6-F5AA-E11C-3D3B-A73463F7ADF6}"/>
              </a:ext>
            </a:extLst>
          </p:cNvPr>
          <p:cNvSpPr/>
          <p:nvPr/>
        </p:nvSpPr>
        <p:spPr>
          <a:xfrm rot="10800000">
            <a:off x="5014539" y="3891228"/>
            <a:ext cx="1980000" cy="324000"/>
          </a:xfrm>
          <a:prstGeom prst="triangle">
            <a:avLst/>
          </a:prstGeom>
          <a:solidFill>
            <a:schemeClr val="bg1"/>
          </a:solidFill>
          <a:ln w="38100" cap="sq" cmpd="sng" algn="ctr">
            <a:solidFill>
              <a:srgbClr val="01347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1161749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5720A-3F78-59D0-D0EC-4A13C5632E66}"/>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9C0FE21-7B04-0DF1-BE68-8CAC5E5CA6C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1" imgH="351" progId="TCLayout.ActiveDocument.1">
                  <p:embed/>
                </p:oleObj>
              </mc:Choice>
              <mc:Fallback>
                <p:oleObj name="think-cell Slide" r:id="rId3" imgW="351" imgH="351" progId="TCLayout.ActiveDocument.1">
                  <p:embed/>
                  <p:pic>
                    <p:nvPicPr>
                      <p:cNvPr id="5" name="Object 4" hidden="1">
                        <a:extLst>
                          <a:ext uri="{FF2B5EF4-FFF2-40B4-BE49-F238E27FC236}">
                            <a16:creationId xmlns:a16="http://schemas.microsoft.com/office/drawing/2014/main" id="{FC594564-7722-4BF3-B261-80D6BC9CD3F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60DB66E9-5ACD-2DCA-46E9-AADF1B53D5DC}"/>
              </a:ext>
            </a:extLst>
          </p:cNvPr>
          <p:cNvSpPr/>
          <p:nvPr/>
        </p:nvSpPr>
        <p:spPr>
          <a:xfrm>
            <a:off x="676772" y="6519672"/>
            <a:ext cx="1951824" cy="201168"/>
          </a:xfrm>
          <a:prstGeom prst="rect">
            <a:avLst/>
          </a:prstGeom>
          <a:solidFill>
            <a:srgbClr val="01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900" dirty="0">
                <a:solidFill>
                  <a:schemeClr val="bg1">
                    <a:lumMod val="95000"/>
                  </a:schemeClr>
                </a:solidFill>
              </a:rPr>
              <a:t>Υπουργείο Τουρισμού</a:t>
            </a:r>
          </a:p>
        </p:txBody>
      </p:sp>
      <p:sp>
        <p:nvSpPr>
          <p:cNvPr id="7" name="Slide Number Placeholder 6">
            <a:extLst>
              <a:ext uri="{FF2B5EF4-FFF2-40B4-BE49-F238E27FC236}">
                <a16:creationId xmlns:a16="http://schemas.microsoft.com/office/drawing/2014/main" id="{796A625E-1CAA-75D3-206E-E3AEFB210E6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l-GR" smtClean="0"/>
              <a:t>5</a:t>
            </a:fld>
            <a:endParaRPr lang="el-GR"/>
          </a:p>
        </p:txBody>
      </p:sp>
      <p:grpSp>
        <p:nvGrpSpPr>
          <p:cNvPr id="2" name="Group 1">
            <a:extLst>
              <a:ext uri="{FF2B5EF4-FFF2-40B4-BE49-F238E27FC236}">
                <a16:creationId xmlns:a16="http://schemas.microsoft.com/office/drawing/2014/main" id="{CC85C6F9-8058-7C6B-9B25-3749376D792B}"/>
              </a:ext>
            </a:extLst>
          </p:cNvPr>
          <p:cNvGrpSpPr/>
          <p:nvPr/>
        </p:nvGrpSpPr>
        <p:grpSpPr>
          <a:xfrm>
            <a:off x="402186" y="2625860"/>
            <a:ext cx="3763100" cy="3204102"/>
            <a:chOff x="424146" y="3090170"/>
            <a:chExt cx="3763100" cy="2429249"/>
          </a:xfrm>
        </p:grpSpPr>
        <p:sp>
          <p:nvSpPr>
            <p:cNvPr id="4" name="Rectangle: Diagonal Corners Rounded 3">
              <a:extLst>
                <a:ext uri="{FF2B5EF4-FFF2-40B4-BE49-F238E27FC236}">
                  <a16:creationId xmlns:a16="http://schemas.microsoft.com/office/drawing/2014/main" id="{02ECE2B3-3A21-E302-DE4D-211C35FFABA7}"/>
                </a:ext>
              </a:extLst>
            </p:cNvPr>
            <p:cNvSpPr/>
            <p:nvPr/>
          </p:nvSpPr>
          <p:spPr>
            <a:xfrm>
              <a:off x="424146" y="3090170"/>
              <a:ext cx="3600000" cy="2216484"/>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6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6" name="TextBox 5">
              <a:extLst>
                <a:ext uri="{FF2B5EF4-FFF2-40B4-BE49-F238E27FC236}">
                  <a16:creationId xmlns:a16="http://schemas.microsoft.com/office/drawing/2014/main" id="{0FD88660-3BFA-C3C2-7431-4E810CCC17CA}"/>
                </a:ext>
              </a:extLst>
            </p:cNvPr>
            <p:cNvSpPr txBox="1"/>
            <p:nvPr/>
          </p:nvSpPr>
          <p:spPr>
            <a:xfrm>
              <a:off x="424146" y="3256748"/>
              <a:ext cx="3763100" cy="2262671"/>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l-GR" sz="1600" kern="0" dirty="0">
                  <a:solidFill>
                    <a:schemeClr val="bg1"/>
                  </a:solidFill>
                  <a:latin typeface="Arial"/>
                  <a:cs typeface="Arial"/>
                  <a:sym typeface="Helvetica Neue"/>
                </a:rPr>
                <a:t>Προστασία του τουριστικού προϊόντος,</a:t>
              </a:r>
              <a:r>
                <a:rPr lang="en-GB" sz="1600" kern="0" dirty="0">
                  <a:solidFill>
                    <a:schemeClr val="bg1"/>
                  </a:solidFill>
                  <a:latin typeface="Arial"/>
                  <a:cs typeface="Arial"/>
                  <a:sym typeface="Helvetica Neue"/>
                </a:rPr>
                <a:t> </a:t>
              </a:r>
              <a:r>
                <a:rPr lang="el-GR" sz="1600" kern="0" dirty="0">
                  <a:solidFill>
                    <a:schemeClr val="bg1"/>
                  </a:solidFill>
                  <a:latin typeface="Arial"/>
                  <a:cs typeface="Arial"/>
                  <a:sym typeface="Helvetica Neue"/>
                </a:rPr>
                <a:t>σεβασμό στις τοπικές κοινωνίες,</a:t>
              </a:r>
            </a:p>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l-GR" sz="1600" kern="0" dirty="0">
                  <a:solidFill>
                    <a:schemeClr val="bg1"/>
                  </a:solidFill>
                  <a:latin typeface="Arial"/>
                  <a:cs typeface="Arial"/>
                  <a:sym typeface="Helvetica Neue"/>
                </a:rPr>
                <a:t>και προσαρμογή στις νέες προκλήσεις του ελληνικού τουρισμού</a:t>
              </a:r>
              <a:r>
                <a:rPr lang="en-GB" sz="1600" kern="0" dirty="0">
                  <a:solidFill>
                    <a:schemeClr val="bg1"/>
                  </a:solidFill>
                  <a:latin typeface="Arial"/>
                  <a:cs typeface="Arial"/>
                  <a:sym typeface="Helvetica Neue"/>
                </a:rPr>
                <a:t>.</a:t>
              </a:r>
              <a:endParaRPr lang="el-GR" sz="1600" kern="0" dirty="0">
                <a:solidFill>
                  <a:schemeClr val="bg1"/>
                </a:solidFill>
                <a:latin typeface="Arial"/>
                <a:cs typeface="Arial"/>
                <a:sym typeface="Helvetica Neue"/>
              </a:endParaRPr>
            </a:p>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endParaRPr lang="el-GR" sz="1600" kern="0" dirty="0">
                <a:solidFill>
                  <a:schemeClr val="bg1"/>
                </a:solidFill>
                <a:latin typeface="Arial"/>
                <a:cs typeface="Arial"/>
                <a:sym typeface="Helvetica Neue"/>
              </a:endParaRPr>
            </a:p>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endParaRPr lang="el-GR" sz="1600" kern="0" dirty="0">
                <a:solidFill>
                  <a:schemeClr val="bg1"/>
                </a:solidFill>
                <a:latin typeface="Arial"/>
                <a:cs typeface="Arial"/>
                <a:sym typeface="Helvetica Neue"/>
              </a:endParaRPr>
            </a:p>
          </p:txBody>
        </p:sp>
      </p:grpSp>
      <p:sp>
        <p:nvSpPr>
          <p:cNvPr id="19" name="Rectangle: Diagonal Corners Rounded 18">
            <a:extLst>
              <a:ext uri="{FF2B5EF4-FFF2-40B4-BE49-F238E27FC236}">
                <a16:creationId xmlns:a16="http://schemas.microsoft.com/office/drawing/2014/main" id="{F5AD642D-AD09-4596-C2C8-DC84D883D8E3}"/>
              </a:ext>
            </a:extLst>
          </p:cNvPr>
          <p:cNvSpPr/>
          <p:nvPr/>
        </p:nvSpPr>
        <p:spPr>
          <a:xfrm>
            <a:off x="4179926" y="2620662"/>
            <a:ext cx="3600000" cy="2960874"/>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600" b="0" i="0" u="none" strike="noStrike" kern="0" cap="none" spc="0" normalizeH="0" baseline="0" noProof="0" dirty="0">
              <a:ln>
                <a:noFill/>
              </a:ln>
              <a:solidFill>
                <a:srgbClr val="013476"/>
              </a:solidFill>
              <a:effectLst/>
              <a:uLnTx/>
              <a:uFillTx/>
              <a:latin typeface="Arial"/>
              <a:ea typeface="+mn-ea"/>
              <a:cs typeface="+mn-cs"/>
              <a:sym typeface="Arial"/>
            </a:endParaRPr>
          </a:p>
        </p:txBody>
      </p:sp>
      <p:sp>
        <p:nvSpPr>
          <p:cNvPr id="20" name="TextBox 19">
            <a:extLst>
              <a:ext uri="{FF2B5EF4-FFF2-40B4-BE49-F238E27FC236}">
                <a16:creationId xmlns:a16="http://schemas.microsoft.com/office/drawing/2014/main" id="{2ED801B4-70BD-A73A-0A15-DFE586EECA99}"/>
              </a:ext>
            </a:extLst>
          </p:cNvPr>
          <p:cNvSpPr txBox="1"/>
          <p:nvPr/>
        </p:nvSpPr>
        <p:spPr>
          <a:xfrm>
            <a:off x="4179926" y="2792438"/>
            <a:ext cx="3600000" cy="2545377"/>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n-GB" sz="1600" kern="0" dirty="0">
                <a:solidFill>
                  <a:schemeClr val="bg1"/>
                </a:solidFill>
                <a:latin typeface="Arial"/>
                <a:cs typeface="Arial"/>
                <a:sym typeface="Helvetica Neue"/>
              </a:rPr>
              <a:t>A</a:t>
            </a:r>
            <a:r>
              <a:rPr lang="el-GR" sz="1600" kern="0" dirty="0" err="1">
                <a:solidFill>
                  <a:schemeClr val="bg1"/>
                </a:solidFill>
                <a:latin typeface="Arial"/>
                <a:cs typeface="Arial"/>
                <a:sym typeface="Helvetica Neue"/>
              </a:rPr>
              <a:t>νταποδοτικότητα</a:t>
            </a:r>
            <a:r>
              <a:rPr lang="el-GR" sz="1600" kern="0" dirty="0">
                <a:solidFill>
                  <a:schemeClr val="bg1"/>
                </a:solidFill>
                <a:latin typeface="Arial"/>
                <a:cs typeface="Arial"/>
                <a:sym typeface="Helvetica Neue"/>
              </a:rPr>
              <a:t> του οικονομικού οφέλους από την τουριστική δραστηριότητα, για τους προορισμούς και τις τοπικές κοινωνίες.</a:t>
            </a: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endParaRPr lang="el-GR" sz="1400" kern="0" dirty="0">
              <a:solidFill>
                <a:schemeClr val="bg1"/>
              </a:solidFill>
              <a:latin typeface="Arial"/>
              <a:cs typeface="Arial"/>
              <a:sym typeface="Helvetica Neue"/>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endParaRPr lang="el-GR" sz="1400" kern="0" dirty="0">
              <a:solidFill>
                <a:schemeClr val="bg1"/>
              </a:solidFill>
              <a:latin typeface="Arial"/>
              <a:cs typeface="Arial"/>
              <a:sym typeface="Helvetica Neue"/>
            </a:endParaRPr>
          </a:p>
        </p:txBody>
      </p:sp>
      <p:sp>
        <p:nvSpPr>
          <p:cNvPr id="21" name="Rectangle: Diagonal Corners Rounded 20">
            <a:extLst>
              <a:ext uri="{FF2B5EF4-FFF2-40B4-BE49-F238E27FC236}">
                <a16:creationId xmlns:a16="http://schemas.microsoft.com/office/drawing/2014/main" id="{07B94CAA-06C2-799C-20A2-1974512AED4F}"/>
              </a:ext>
            </a:extLst>
          </p:cNvPr>
          <p:cNvSpPr/>
          <p:nvPr/>
        </p:nvSpPr>
        <p:spPr>
          <a:xfrm>
            <a:off x="7950346" y="2620662"/>
            <a:ext cx="3600000" cy="2960874"/>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23" name="TextBox 22">
            <a:extLst>
              <a:ext uri="{FF2B5EF4-FFF2-40B4-BE49-F238E27FC236}">
                <a16:creationId xmlns:a16="http://schemas.microsoft.com/office/drawing/2014/main" id="{4A857D5E-D374-DC35-3C47-DA757387D498}"/>
              </a:ext>
            </a:extLst>
          </p:cNvPr>
          <p:cNvSpPr txBox="1"/>
          <p:nvPr/>
        </p:nvSpPr>
        <p:spPr>
          <a:xfrm>
            <a:off x="1714870" y="1028038"/>
            <a:ext cx="8762259" cy="951111"/>
          </a:xfrm>
          <a:prstGeom prst="rect">
            <a:avLst/>
          </a:prstGeom>
          <a:solidFill>
            <a:srgbClr val="134A86"/>
          </a:solidFill>
        </p:spPr>
        <p:txBody>
          <a:bodyPr wrap="square" anchor="ctr" anchorCtr="0">
            <a:noAutofit/>
          </a:bodyPr>
          <a:lstStyle/>
          <a:p>
            <a:pPr marR="0" lvl="0" algn="ctr" defTabSz="914400" rtl="0" eaLnBrk="1" fontAlgn="auto" latinLnBrk="0" hangingPunct="1">
              <a:spcBef>
                <a:spcPts val="600"/>
              </a:spcBef>
              <a:spcAft>
                <a:spcPts val="0"/>
              </a:spcAft>
              <a:buClr>
                <a:srgbClr val="000000"/>
              </a:buClr>
              <a:buSzTx/>
              <a:buFont typeface="Arial"/>
              <a:buNone/>
              <a:tabLst/>
              <a:defRPr/>
            </a:pPr>
            <a:r>
              <a:rPr kumimoji="0" lang="el-GR" sz="2400" b="1" i="0" u="none" strike="noStrike" kern="0" cap="none" spc="0" normalizeH="0" baseline="0" noProof="0" dirty="0">
                <a:ln>
                  <a:noFill/>
                </a:ln>
                <a:solidFill>
                  <a:srgbClr val="FFFFFF"/>
                </a:solidFill>
                <a:effectLst/>
                <a:uLnTx/>
                <a:uFillTx/>
                <a:latin typeface="Arial"/>
                <a:cs typeface="Arial"/>
                <a:sym typeface="Calibri"/>
              </a:rPr>
              <a:t>Μελετήσαμε το περιβάλλον του τουρισμού,  διαγνώσαμε τους κινδύνους και αναδείξαμε τις </a:t>
            </a:r>
            <a:r>
              <a:rPr kumimoji="0" lang="el-GR" sz="2400" b="1" i="0" u="none" strike="noStrike" kern="0" cap="none" spc="0" normalizeH="0" baseline="0" noProof="0" dirty="0" err="1">
                <a:ln>
                  <a:noFill/>
                </a:ln>
                <a:solidFill>
                  <a:srgbClr val="FFFFFF"/>
                </a:solidFill>
                <a:effectLst/>
                <a:uLnTx/>
                <a:uFillTx/>
                <a:latin typeface="Arial"/>
                <a:cs typeface="Arial"/>
                <a:sym typeface="Calibri"/>
              </a:rPr>
              <a:t>προκλ</a:t>
            </a:r>
            <a:r>
              <a:rPr lang="el-GR" sz="2400" b="1" kern="0" dirty="0" err="1">
                <a:solidFill>
                  <a:srgbClr val="FFFFFF"/>
                </a:solidFill>
                <a:latin typeface="Arial"/>
                <a:cs typeface="Arial"/>
                <a:sym typeface="Calibri"/>
              </a:rPr>
              <a:t>ήσεις</a:t>
            </a:r>
            <a:endParaRPr kumimoji="0" lang="el-GR" sz="2400" b="1" i="0" u="none" strike="noStrike" kern="0" cap="none" spc="0" normalizeH="0" baseline="0" noProof="0" dirty="0">
              <a:ln>
                <a:noFill/>
              </a:ln>
              <a:solidFill>
                <a:srgbClr val="FFFFFF"/>
              </a:solidFill>
              <a:effectLst/>
              <a:uLnTx/>
              <a:uFillTx/>
              <a:latin typeface="Arial"/>
              <a:cs typeface="Arial"/>
              <a:sym typeface="Calibri"/>
            </a:endParaRPr>
          </a:p>
        </p:txBody>
      </p:sp>
      <p:sp>
        <p:nvSpPr>
          <p:cNvPr id="24" name="TextBox 23">
            <a:extLst>
              <a:ext uri="{FF2B5EF4-FFF2-40B4-BE49-F238E27FC236}">
                <a16:creationId xmlns:a16="http://schemas.microsoft.com/office/drawing/2014/main" id="{DE4C5140-EA07-CF91-BEC7-EE63D02AD9E1}"/>
              </a:ext>
            </a:extLst>
          </p:cNvPr>
          <p:cNvSpPr txBox="1"/>
          <p:nvPr/>
        </p:nvSpPr>
        <p:spPr>
          <a:xfrm>
            <a:off x="7957666" y="2772586"/>
            <a:ext cx="3600000" cy="2591543"/>
          </a:xfrm>
          <a:prstGeom prst="rect">
            <a:avLst/>
          </a:prstGeom>
          <a:noFill/>
        </p:spPr>
        <p:txBody>
          <a:bodyPr wrap="square" lIns="91440" tIns="45720" rIns="91440" bIns="45720" anchor="t">
            <a:sp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l-GR" sz="1600" kern="0" dirty="0">
                <a:solidFill>
                  <a:schemeClr val="bg1"/>
                </a:solidFill>
                <a:latin typeface="Arial"/>
                <a:cs typeface="Arial"/>
                <a:sym typeface="Helvetica Neue"/>
              </a:rPr>
              <a:t>Η πίεση που ασκείται από τις αυξημένες ταξιδιωτικές ροές </a:t>
            </a:r>
            <a:r>
              <a:rPr lang="el-GR" sz="1600" kern="0">
                <a:solidFill>
                  <a:schemeClr val="bg1"/>
                </a:solidFill>
                <a:latin typeface="Arial"/>
                <a:cs typeface="Arial"/>
                <a:sym typeface="Helvetica Neue"/>
              </a:rPr>
              <a:t>δεν αποτελεί δομικό πρόβλημα </a:t>
            </a:r>
            <a:r>
              <a:rPr lang="el-GR" sz="1600" kern="0" dirty="0">
                <a:solidFill>
                  <a:schemeClr val="bg1"/>
                </a:solidFill>
                <a:latin typeface="Arial"/>
                <a:cs typeface="Arial"/>
                <a:sym typeface="Helvetica Neue"/>
              </a:rPr>
              <a:t>αλλά σημειακό πρόβλημα σε συγκεκριμένους προορισμούς και για συγκεκριμένο χρονικό διάστημα.</a:t>
            </a:r>
            <a:endParaRPr lang="el-GR" sz="1400" kern="0" dirty="0">
              <a:solidFill>
                <a:schemeClr val="bg1"/>
              </a:solidFill>
              <a:latin typeface="Arial"/>
              <a:cs typeface="Arial"/>
              <a:sym typeface="Helvetica Neue"/>
            </a:endParaRPr>
          </a:p>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endParaRPr lang="el-GR" sz="1400" kern="0" dirty="0">
              <a:solidFill>
                <a:schemeClr val="bg1"/>
              </a:solidFill>
              <a:latin typeface="Arial"/>
              <a:cs typeface="Arial"/>
              <a:sym typeface="Helvetica Neue"/>
            </a:endParaRPr>
          </a:p>
        </p:txBody>
      </p:sp>
    </p:spTree>
    <p:extLst>
      <p:ext uri="{BB962C8B-B14F-4D97-AF65-F5344CB8AC3E}">
        <p14:creationId xmlns:p14="http://schemas.microsoft.com/office/powerpoint/2010/main" val="3237370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5F4C0-4AAC-AF8E-9DEB-8FE3AF4783BF}"/>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3AA7F4E-3449-D7CD-C1D9-418EDEAECC0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1" imgH="351" progId="TCLayout.ActiveDocument.1">
                  <p:embed/>
                </p:oleObj>
              </mc:Choice>
              <mc:Fallback>
                <p:oleObj name="think-cell Slide" r:id="rId3" imgW="351" imgH="351" progId="TCLayout.ActiveDocument.1">
                  <p:embed/>
                  <p:pic>
                    <p:nvPicPr>
                      <p:cNvPr id="5" name="Object 4" hidden="1">
                        <a:extLst>
                          <a:ext uri="{FF2B5EF4-FFF2-40B4-BE49-F238E27FC236}">
                            <a16:creationId xmlns:a16="http://schemas.microsoft.com/office/drawing/2014/main" id="{FC594564-7722-4BF3-B261-80D6BC9CD3F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A7279910-92C0-2998-8107-F85DEE91F4CF}"/>
              </a:ext>
            </a:extLst>
          </p:cNvPr>
          <p:cNvSpPr/>
          <p:nvPr/>
        </p:nvSpPr>
        <p:spPr>
          <a:xfrm>
            <a:off x="676772" y="6519672"/>
            <a:ext cx="1951824" cy="201168"/>
          </a:xfrm>
          <a:prstGeom prst="rect">
            <a:avLst/>
          </a:prstGeom>
          <a:solidFill>
            <a:srgbClr val="01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900" dirty="0">
                <a:solidFill>
                  <a:schemeClr val="bg1">
                    <a:lumMod val="95000"/>
                  </a:schemeClr>
                </a:solidFill>
              </a:rPr>
              <a:t>Υπουργείο Τουρισμού</a:t>
            </a:r>
          </a:p>
        </p:txBody>
      </p:sp>
      <p:sp>
        <p:nvSpPr>
          <p:cNvPr id="7" name="Slide Number Placeholder 6">
            <a:extLst>
              <a:ext uri="{FF2B5EF4-FFF2-40B4-BE49-F238E27FC236}">
                <a16:creationId xmlns:a16="http://schemas.microsoft.com/office/drawing/2014/main" id="{6C7E1642-0C37-C640-E9D6-211241E6F4C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l-GR" smtClean="0"/>
              <a:t>6</a:t>
            </a:fld>
            <a:endParaRPr lang="el-GR"/>
          </a:p>
        </p:txBody>
      </p:sp>
      <p:grpSp>
        <p:nvGrpSpPr>
          <p:cNvPr id="2" name="Group 1">
            <a:extLst>
              <a:ext uri="{FF2B5EF4-FFF2-40B4-BE49-F238E27FC236}">
                <a16:creationId xmlns:a16="http://schemas.microsoft.com/office/drawing/2014/main" id="{605EC6D8-AC11-60D3-92FF-0F22174F9D65}"/>
              </a:ext>
            </a:extLst>
          </p:cNvPr>
          <p:cNvGrpSpPr/>
          <p:nvPr/>
        </p:nvGrpSpPr>
        <p:grpSpPr>
          <a:xfrm>
            <a:off x="6434291" y="2223865"/>
            <a:ext cx="4977597" cy="3083279"/>
            <a:chOff x="424146" y="3090170"/>
            <a:chExt cx="3716765" cy="2216484"/>
          </a:xfrm>
        </p:grpSpPr>
        <p:sp>
          <p:nvSpPr>
            <p:cNvPr id="4" name="Rectangle: Diagonal Corners Rounded 3">
              <a:extLst>
                <a:ext uri="{FF2B5EF4-FFF2-40B4-BE49-F238E27FC236}">
                  <a16:creationId xmlns:a16="http://schemas.microsoft.com/office/drawing/2014/main" id="{8808A2D8-C597-5BEE-089E-F6699504E200}"/>
                </a:ext>
              </a:extLst>
            </p:cNvPr>
            <p:cNvSpPr/>
            <p:nvPr/>
          </p:nvSpPr>
          <p:spPr>
            <a:xfrm>
              <a:off x="424146" y="3090170"/>
              <a:ext cx="3600000" cy="2216484"/>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6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6" name="TextBox 5">
              <a:extLst>
                <a:ext uri="{FF2B5EF4-FFF2-40B4-BE49-F238E27FC236}">
                  <a16:creationId xmlns:a16="http://schemas.microsoft.com/office/drawing/2014/main" id="{E34016C1-036C-5548-2EEF-E3A46589A396}"/>
                </a:ext>
              </a:extLst>
            </p:cNvPr>
            <p:cNvSpPr txBox="1"/>
            <p:nvPr/>
          </p:nvSpPr>
          <p:spPr>
            <a:xfrm>
              <a:off x="540911" y="3385125"/>
              <a:ext cx="3600000" cy="1361069"/>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l-GR" sz="1600" kern="0" dirty="0">
                  <a:solidFill>
                    <a:schemeClr val="bg1"/>
                  </a:solidFill>
                  <a:latin typeface="Arial"/>
                  <a:cs typeface="Arial"/>
                  <a:sym typeface="Helvetica Neue"/>
                </a:rPr>
                <a:t>Μέρος του</a:t>
              </a:r>
              <a:r>
                <a:rPr lang="en-GB" sz="1600" kern="0" dirty="0">
                  <a:solidFill>
                    <a:schemeClr val="bg1"/>
                  </a:solidFill>
                  <a:latin typeface="Arial"/>
                  <a:cs typeface="Arial"/>
                  <a:sym typeface="Helvetica Neue"/>
                </a:rPr>
                <a:t> </a:t>
              </a:r>
              <a:r>
                <a:rPr lang="el-GR" sz="1600" kern="0" dirty="0">
                  <a:solidFill>
                    <a:schemeClr val="bg1"/>
                  </a:solidFill>
                  <a:latin typeface="Arial"/>
                  <a:cs typeface="Arial"/>
                  <a:sym typeface="Helvetica Neue"/>
                </a:rPr>
                <a:t>τ</a:t>
              </a:r>
              <a:r>
                <a:rPr lang="en-GB" sz="1600" kern="0" dirty="0" err="1">
                  <a:solidFill>
                    <a:schemeClr val="bg1"/>
                  </a:solidFill>
                  <a:latin typeface="Arial"/>
                  <a:cs typeface="Arial"/>
                  <a:sym typeface="Helvetica Neue"/>
                </a:rPr>
                <a:t>έ</a:t>
              </a:r>
              <a:r>
                <a:rPr lang="el-GR" sz="1600" kern="0" dirty="0" err="1">
                  <a:solidFill>
                    <a:schemeClr val="bg1"/>
                  </a:solidFill>
                  <a:latin typeface="Arial"/>
                  <a:cs typeface="Arial"/>
                  <a:sym typeface="Helvetica Neue"/>
                </a:rPr>
                <a:t>λους</a:t>
              </a:r>
              <a:r>
                <a:rPr lang="el-GR" sz="1600" kern="0" dirty="0">
                  <a:solidFill>
                    <a:schemeClr val="bg1"/>
                  </a:solidFill>
                  <a:latin typeface="Arial"/>
                  <a:cs typeface="Arial"/>
                  <a:sym typeface="Helvetica Neue"/>
                </a:rPr>
                <a:t> θα αξιοποιείται από το Υπουργείο Τουρισμού με σκοπό τη βελτίωση των τουριστικών υποδομών για  τη στήριξη του τουριστικού προϊόντος της χώρας.</a:t>
              </a:r>
            </a:p>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endParaRPr lang="el-GR" sz="1600" kern="0" dirty="0">
                <a:solidFill>
                  <a:schemeClr val="bg1"/>
                </a:solidFill>
                <a:latin typeface="Arial"/>
                <a:cs typeface="Arial"/>
                <a:sym typeface="Helvetica Neue"/>
              </a:endParaRPr>
            </a:p>
          </p:txBody>
        </p:sp>
      </p:grpSp>
      <p:grpSp>
        <p:nvGrpSpPr>
          <p:cNvPr id="3" name="Group 2">
            <a:extLst>
              <a:ext uri="{FF2B5EF4-FFF2-40B4-BE49-F238E27FC236}">
                <a16:creationId xmlns:a16="http://schemas.microsoft.com/office/drawing/2014/main" id="{A630A654-0B7F-62F4-98CB-E02255EE9596}"/>
              </a:ext>
            </a:extLst>
          </p:cNvPr>
          <p:cNvGrpSpPr/>
          <p:nvPr/>
        </p:nvGrpSpPr>
        <p:grpSpPr>
          <a:xfrm>
            <a:off x="676772" y="2290927"/>
            <a:ext cx="4985514" cy="3083280"/>
            <a:chOff x="4201886" y="3084972"/>
            <a:chExt cx="3685210" cy="2221682"/>
          </a:xfrm>
        </p:grpSpPr>
        <p:sp>
          <p:nvSpPr>
            <p:cNvPr id="19" name="Rectangle: Diagonal Corners Rounded 18">
              <a:extLst>
                <a:ext uri="{FF2B5EF4-FFF2-40B4-BE49-F238E27FC236}">
                  <a16:creationId xmlns:a16="http://schemas.microsoft.com/office/drawing/2014/main" id="{5E176590-6AB3-DB4F-0605-5A1F0BEE92FE}"/>
                </a:ext>
              </a:extLst>
            </p:cNvPr>
            <p:cNvSpPr/>
            <p:nvPr/>
          </p:nvSpPr>
          <p:spPr>
            <a:xfrm>
              <a:off x="4201886" y="3084972"/>
              <a:ext cx="3600000" cy="2221682"/>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6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20" name="TextBox 19">
              <a:extLst>
                <a:ext uri="{FF2B5EF4-FFF2-40B4-BE49-F238E27FC236}">
                  <a16:creationId xmlns:a16="http://schemas.microsoft.com/office/drawing/2014/main" id="{857D24F8-3156-3FF3-FC9B-3CF84CAA1FA5}"/>
                </a:ext>
              </a:extLst>
            </p:cNvPr>
            <p:cNvSpPr txBox="1"/>
            <p:nvPr/>
          </p:nvSpPr>
          <p:spPr>
            <a:xfrm>
              <a:off x="4287096" y="3380619"/>
              <a:ext cx="3600000" cy="1364261"/>
            </a:xfrm>
            <a:prstGeom prst="rect">
              <a:avLst/>
            </a:prstGeom>
            <a:noFill/>
          </p:spPr>
          <p:txBody>
            <a:bodyPr wrap="square">
              <a:spAutoFit/>
            </a:bodyPr>
            <a:lstStyle/>
            <a:p>
              <a:pPr marR="0" lvl="0" defTabSz="914400" rtl="0" eaLnBrk="1" fontAlgn="auto" latinLnBrk="0" hangingPunct="1">
                <a:lnSpc>
                  <a:spcPct val="150000"/>
                </a:lnSpc>
                <a:spcBef>
                  <a:spcPts val="0"/>
                </a:spcBef>
                <a:spcAft>
                  <a:spcPts val="0"/>
                </a:spcAft>
                <a:buClr>
                  <a:srgbClr val="000000"/>
                </a:buClr>
                <a:buSzTx/>
                <a:tabLst/>
                <a:defRPr/>
              </a:pPr>
              <a:r>
                <a:rPr lang="el-GR" sz="1600" kern="0" dirty="0">
                  <a:solidFill>
                    <a:schemeClr val="bg1"/>
                  </a:solidFill>
                  <a:latin typeface="Arial"/>
                  <a:cs typeface="Arial"/>
                  <a:sym typeface="Helvetica Neue"/>
                </a:rPr>
                <a:t>Εισάγεται τέλος κρουαζιέρας για τους επιβάτες που θα αποβιβάζονται στα ελληνικά λιμάνια:</a:t>
              </a:r>
              <a:endParaRPr lang="en-GB" sz="1600" kern="0" dirty="0">
                <a:solidFill>
                  <a:schemeClr val="bg1"/>
                </a:solidFill>
                <a:latin typeface="Arial"/>
                <a:cs typeface="Arial"/>
                <a:sym typeface="Helvetica Neue"/>
              </a:endParaRPr>
            </a:p>
            <a:p>
              <a:pPr marL="285750" marR="0" lvl="0" indent="-285750" defTabSz="914400" rtl="0" eaLnBrk="1" fontAlgn="auto" latinLnBrk="0" hangingPunct="1">
                <a:lnSpc>
                  <a:spcPct val="150000"/>
                </a:lnSpc>
                <a:spcBef>
                  <a:spcPts val="0"/>
                </a:spcBef>
                <a:spcAft>
                  <a:spcPts val="0"/>
                </a:spcAft>
                <a:buClr>
                  <a:schemeClr val="bg1"/>
                </a:buClr>
                <a:buSzTx/>
                <a:buFont typeface="Arial" panose="020B0604020202020204" pitchFamily="34" charset="0"/>
                <a:buChar char="•"/>
                <a:tabLst/>
                <a:defRPr/>
              </a:pPr>
              <a:r>
                <a:rPr lang="el-GR" sz="1600" kern="0" dirty="0">
                  <a:solidFill>
                    <a:schemeClr val="bg1"/>
                  </a:solidFill>
                  <a:latin typeface="Arial"/>
                  <a:cs typeface="Arial"/>
                  <a:sym typeface="Helvetica Neue"/>
                </a:rPr>
                <a:t>Αυξημένο για τη Σαντορίνη και τη Μύκονο</a:t>
              </a:r>
            </a:p>
            <a:p>
              <a:pPr marL="285750" marR="0" lvl="0" indent="-285750" defTabSz="914400" rtl="0" eaLnBrk="1" fontAlgn="auto" latinLnBrk="0" hangingPunct="1">
                <a:lnSpc>
                  <a:spcPct val="150000"/>
                </a:lnSpc>
                <a:spcBef>
                  <a:spcPts val="0"/>
                </a:spcBef>
                <a:spcAft>
                  <a:spcPts val="0"/>
                </a:spcAft>
                <a:buClr>
                  <a:schemeClr val="bg1"/>
                </a:buClr>
                <a:buSzTx/>
                <a:buFont typeface="Arial" panose="020B0604020202020204" pitchFamily="34" charset="0"/>
                <a:buChar char="•"/>
                <a:tabLst/>
                <a:defRPr/>
              </a:pPr>
              <a:r>
                <a:rPr lang="el-GR" sz="1600" kern="0" dirty="0">
                  <a:solidFill>
                    <a:schemeClr val="bg1"/>
                  </a:solidFill>
                  <a:latin typeface="Arial"/>
                  <a:cs typeface="Arial"/>
                  <a:sym typeface="Helvetica Neue"/>
                </a:rPr>
                <a:t>Με κλιμάκωση ανά χρονική περίοδο.</a:t>
              </a:r>
            </a:p>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endParaRPr lang="el-GR" sz="1600" kern="0" dirty="0">
                <a:solidFill>
                  <a:schemeClr val="bg1"/>
                </a:solidFill>
                <a:latin typeface="Arial"/>
                <a:cs typeface="Arial"/>
                <a:sym typeface="Helvetica Neue"/>
              </a:endParaRPr>
            </a:p>
          </p:txBody>
        </p:sp>
      </p:grpSp>
      <p:sp>
        <p:nvSpPr>
          <p:cNvPr id="23" name="TextBox 22">
            <a:extLst>
              <a:ext uri="{FF2B5EF4-FFF2-40B4-BE49-F238E27FC236}">
                <a16:creationId xmlns:a16="http://schemas.microsoft.com/office/drawing/2014/main" id="{E9EFF81E-CB20-B127-2B81-E50BEE6D4582}"/>
              </a:ext>
            </a:extLst>
          </p:cNvPr>
          <p:cNvSpPr txBox="1"/>
          <p:nvPr/>
        </p:nvSpPr>
        <p:spPr>
          <a:xfrm>
            <a:off x="1937886" y="1085883"/>
            <a:ext cx="8762259" cy="596614"/>
          </a:xfrm>
          <a:prstGeom prst="rect">
            <a:avLst/>
          </a:prstGeom>
          <a:solidFill>
            <a:srgbClr val="134A86"/>
          </a:solidFill>
        </p:spPr>
        <p:txBody>
          <a:bodyPr wrap="square" anchor="ctr" anchorCtr="0">
            <a:noAutofit/>
          </a:bodyPr>
          <a:lstStyle/>
          <a:p>
            <a:pPr marR="0" lvl="0" algn="ctr" defTabSz="914400" rtl="0" eaLnBrk="1" fontAlgn="auto" latinLnBrk="0" hangingPunct="1">
              <a:lnSpc>
                <a:spcPct val="100000"/>
              </a:lnSpc>
              <a:spcBef>
                <a:spcPts val="600"/>
              </a:spcBef>
              <a:spcAft>
                <a:spcPts val="0"/>
              </a:spcAft>
              <a:buClr>
                <a:srgbClr val="000000"/>
              </a:buClr>
              <a:buSzTx/>
              <a:buFont typeface="Arial"/>
              <a:buNone/>
              <a:tabLst/>
              <a:defRPr/>
            </a:pPr>
            <a:r>
              <a:rPr kumimoji="0" lang="el-GR" sz="2400" b="1" i="0" u="none" strike="noStrike" kern="0" cap="none" spc="0" normalizeH="0" baseline="0" noProof="0" dirty="0">
                <a:ln>
                  <a:noFill/>
                </a:ln>
                <a:solidFill>
                  <a:srgbClr val="FFFFFF"/>
                </a:solidFill>
                <a:effectLst/>
                <a:uLnTx/>
                <a:uFillTx/>
                <a:latin typeface="Arial"/>
                <a:cs typeface="Arial"/>
                <a:sym typeface="Calibri"/>
              </a:rPr>
              <a:t>Τέλος </a:t>
            </a:r>
            <a:r>
              <a:rPr lang="el-GR" sz="2400" b="1" kern="0" dirty="0">
                <a:solidFill>
                  <a:srgbClr val="FFFFFF"/>
                </a:solidFill>
                <a:latin typeface="Arial"/>
                <a:cs typeface="Arial"/>
                <a:sym typeface="Calibri"/>
              </a:rPr>
              <a:t>Κ</a:t>
            </a:r>
            <a:r>
              <a:rPr kumimoji="0" lang="el-GR" sz="2400" b="1" i="0" u="none" strike="noStrike" kern="0" cap="none" spc="0" normalizeH="0" baseline="0" noProof="0" dirty="0" err="1">
                <a:ln>
                  <a:noFill/>
                </a:ln>
                <a:solidFill>
                  <a:srgbClr val="FFFFFF"/>
                </a:solidFill>
                <a:effectLst/>
                <a:uLnTx/>
                <a:uFillTx/>
                <a:latin typeface="Arial"/>
                <a:cs typeface="Arial"/>
                <a:sym typeface="Calibri"/>
              </a:rPr>
              <a:t>ρουαζιέρας</a:t>
            </a:r>
            <a:endParaRPr kumimoji="0" lang="el-GR" sz="2400" b="1" i="0" u="none" strike="noStrike" kern="0" cap="none" spc="0" normalizeH="0" baseline="0" noProof="0" dirty="0">
              <a:ln>
                <a:noFill/>
              </a:ln>
              <a:solidFill>
                <a:srgbClr val="FFFFFF"/>
              </a:solidFill>
              <a:effectLst/>
              <a:uLnTx/>
              <a:uFillTx/>
              <a:latin typeface="Arial"/>
              <a:cs typeface="Arial"/>
              <a:sym typeface="Calibri"/>
            </a:endParaRPr>
          </a:p>
        </p:txBody>
      </p:sp>
    </p:spTree>
    <p:extLst>
      <p:ext uri="{BB962C8B-B14F-4D97-AF65-F5344CB8AC3E}">
        <p14:creationId xmlns:p14="http://schemas.microsoft.com/office/powerpoint/2010/main" val="1960764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6EC15-C861-02BD-26D0-E0AF8EDE844C}"/>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9312272-EFC2-4963-E33C-FB5AEFE7CAB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1" imgH="351" progId="TCLayout.ActiveDocument.1">
                  <p:embed/>
                </p:oleObj>
              </mc:Choice>
              <mc:Fallback>
                <p:oleObj name="think-cell Slide" r:id="rId3" imgW="351" imgH="351" progId="TCLayout.ActiveDocument.1">
                  <p:embed/>
                  <p:pic>
                    <p:nvPicPr>
                      <p:cNvPr id="5" name="Object 4" hidden="1">
                        <a:extLst>
                          <a:ext uri="{FF2B5EF4-FFF2-40B4-BE49-F238E27FC236}">
                            <a16:creationId xmlns:a16="http://schemas.microsoft.com/office/drawing/2014/main" id="{03AA7F4E-3449-D7CD-C1D9-418EDEAECC0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0E84F450-917E-3A0D-5B90-94C8895EE293}"/>
              </a:ext>
            </a:extLst>
          </p:cNvPr>
          <p:cNvSpPr/>
          <p:nvPr/>
        </p:nvSpPr>
        <p:spPr>
          <a:xfrm>
            <a:off x="676772" y="6519672"/>
            <a:ext cx="1951824" cy="201168"/>
          </a:xfrm>
          <a:prstGeom prst="rect">
            <a:avLst/>
          </a:prstGeom>
          <a:solidFill>
            <a:srgbClr val="01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900" dirty="0">
                <a:solidFill>
                  <a:schemeClr val="bg1">
                    <a:lumMod val="95000"/>
                  </a:schemeClr>
                </a:solidFill>
              </a:rPr>
              <a:t>Υπουργείο Τουρισμού</a:t>
            </a:r>
          </a:p>
        </p:txBody>
      </p:sp>
      <p:sp>
        <p:nvSpPr>
          <p:cNvPr id="7" name="Slide Number Placeholder 6">
            <a:extLst>
              <a:ext uri="{FF2B5EF4-FFF2-40B4-BE49-F238E27FC236}">
                <a16:creationId xmlns:a16="http://schemas.microsoft.com/office/drawing/2014/main" id="{96C11B93-BBBA-591C-E661-CCF6271CAC6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l-GR" smtClean="0"/>
              <a:t>7</a:t>
            </a:fld>
            <a:endParaRPr lang="el-GR"/>
          </a:p>
        </p:txBody>
      </p:sp>
      <p:grpSp>
        <p:nvGrpSpPr>
          <p:cNvPr id="2" name="Group 1">
            <a:extLst>
              <a:ext uri="{FF2B5EF4-FFF2-40B4-BE49-F238E27FC236}">
                <a16:creationId xmlns:a16="http://schemas.microsoft.com/office/drawing/2014/main" id="{D6BBFDB7-12BD-6D5F-762B-0D9769F727B7}"/>
              </a:ext>
            </a:extLst>
          </p:cNvPr>
          <p:cNvGrpSpPr/>
          <p:nvPr/>
        </p:nvGrpSpPr>
        <p:grpSpPr>
          <a:xfrm>
            <a:off x="313492" y="1726103"/>
            <a:ext cx="3527540" cy="2031295"/>
            <a:chOff x="424146" y="3090170"/>
            <a:chExt cx="3671195" cy="2216484"/>
          </a:xfrm>
        </p:grpSpPr>
        <p:sp>
          <p:nvSpPr>
            <p:cNvPr id="4" name="Rectangle: Diagonal Corners Rounded 3">
              <a:extLst>
                <a:ext uri="{FF2B5EF4-FFF2-40B4-BE49-F238E27FC236}">
                  <a16:creationId xmlns:a16="http://schemas.microsoft.com/office/drawing/2014/main" id="{C1194BA2-C33F-9438-6BD5-0096A79AD65F}"/>
                </a:ext>
              </a:extLst>
            </p:cNvPr>
            <p:cNvSpPr/>
            <p:nvPr/>
          </p:nvSpPr>
          <p:spPr>
            <a:xfrm>
              <a:off x="424146" y="3090170"/>
              <a:ext cx="3600000" cy="2216484"/>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6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6" name="TextBox 5">
              <a:extLst>
                <a:ext uri="{FF2B5EF4-FFF2-40B4-BE49-F238E27FC236}">
                  <a16:creationId xmlns:a16="http://schemas.microsoft.com/office/drawing/2014/main" id="{280F54E4-92E3-7339-DC23-28B98991DC96}"/>
                </a:ext>
              </a:extLst>
            </p:cNvPr>
            <p:cNvSpPr txBox="1"/>
            <p:nvPr/>
          </p:nvSpPr>
          <p:spPr>
            <a:xfrm>
              <a:off x="443449" y="3351659"/>
              <a:ext cx="3651892" cy="970976"/>
            </a:xfrm>
            <a:prstGeom prst="rect">
              <a:avLst/>
            </a:prstGeom>
            <a:noFill/>
          </p:spPr>
          <p:txBody>
            <a:bodyPr wrap="square" lIns="91440" tIns="45720" rIns="91440" bIns="45720" anchor="t">
              <a:spAutoFit/>
            </a:bodyPr>
            <a:lstStyle/>
            <a:p>
              <a:pPr>
                <a:lnSpc>
                  <a:spcPct val="150000"/>
                </a:lnSpc>
                <a:buClr>
                  <a:srgbClr val="000000"/>
                </a:buClr>
                <a:defRPr/>
              </a:pPr>
              <a:r>
                <a:rPr lang="el-GR" sz="1600" kern="0">
                  <a:solidFill>
                    <a:schemeClr val="bg1"/>
                  </a:solidFill>
                  <a:latin typeface="Arial"/>
                  <a:cs typeface="Arial"/>
                  <a:sym typeface="Helvetica Neue"/>
                </a:rPr>
                <a:t>Ανάπτυξη του </a:t>
              </a:r>
              <a:r>
                <a:rPr lang="en-GB" sz="1600" kern="0">
                  <a:solidFill>
                    <a:schemeClr val="bg1"/>
                  </a:solidFill>
                  <a:latin typeface="Arial"/>
                  <a:cs typeface="Arial"/>
                  <a:sym typeface="Helvetica Neue"/>
                </a:rPr>
                <a:t>homeporting</a:t>
              </a:r>
              <a:r>
                <a:rPr lang="el-GR" sz="1600" kern="0">
                  <a:solidFill>
                    <a:schemeClr val="bg1"/>
                  </a:solidFill>
                  <a:latin typeface="Arial"/>
                  <a:cs typeface="Arial"/>
                  <a:sym typeface="Helvetica Neue"/>
                </a:rPr>
                <a:t> άνοιγμα νέων προορισμών.</a:t>
              </a:r>
            </a:p>
          </p:txBody>
        </p:sp>
      </p:grpSp>
      <p:sp>
        <p:nvSpPr>
          <p:cNvPr id="23" name="TextBox 22">
            <a:extLst>
              <a:ext uri="{FF2B5EF4-FFF2-40B4-BE49-F238E27FC236}">
                <a16:creationId xmlns:a16="http://schemas.microsoft.com/office/drawing/2014/main" id="{DDFCE5D2-D4F9-4D31-8505-70F54104FFFC}"/>
              </a:ext>
            </a:extLst>
          </p:cNvPr>
          <p:cNvSpPr txBox="1"/>
          <p:nvPr/>
        </p:nvSpPr>
        <p:spPr>
          <a:xfrm>
            <a:off x="1875692" y="507632"/>
            <a:ext cx="8663354" cy="910989"/>
          </a:xfrm>
          <a:prstGeom prst="rect">
            <a:avLst/>
          </a:prstGeom>
          <a:solidFill>
            <a:srgbClr val="134A86"/>
          </a:solidFill>
        </p:spPr>
        <p:txBody>
          <a:bodyPr wrap="square" anchor="ctr" anchorCtr="0">
            <a:noAutofit/>
          </a:bodyPr>
          <a:lstStyle/>
          <a:p>
            <a:pPr marR="0" lvl="0" algn="ctr" defTabSz="914400" rtl="0" eaLnBrk="1" fontAlgn="auto" latinLnBrk="0" hangingPunct="1">
              <a:lnSpc>
                <a:spcPct val="100000"/>
              </a:lnSpc>
              <a:spcBef>
                <a:spcPts val="600"/>
              </a:spcBef>
              <a:spcAft>
                <a:spcPts val="0"/>
              </a:spcAft>
              <a:buClr>
                <a:srgbClr val="000000"/>
              </a:buClr>
              <a:buSzTx/>
              <a:buFont typeface="Arial"/>
              <a:buNone/>
              <a:tabLst/>
              <a:defRPr/>
            </a:pPr>
            <a:r>
              <a:rPr kumimoji="0" lang="el-GR" sz="2400" b="1" i="0" u="none" strike="noStrike" kern="0" cap="none" spc="0" normalizeH="0" baseline="0" noProof="0" dirty="0">
                <a:ln>
                  <a:noFill/>
                </a:ln>
                <a:solidFill>
                  <a:srgbClr val="FFFFFF"/>
                </a:solidFill>
                <a:effectLst/>
                <a:uLnTx/>
                <a:uFillTx/>
                <a:latin typeface="Arial"/>
                <a:cs typeface="Arial"/>
                <a:sym typeface="Calibri"/>
              </a:rPr>
              <a:t>Σχέδιο ρυθμίσεων και δράσεων για την ορθολογική διαχείριση της κρουαζιέρας</a:t>
            </a:r>
          </a:p>
        </p:txBody>
      </p:sp>
      <p:sp>
        <p:nvSpPr>
          <p:cNvPr id="24" name="TextBox 23">
            <a:extLst>
              <a:ext uri="{FF2B5EF4-FFF2-40B4-BE49-F238E27FC236}">
                <a16:creationId xmlns:a16="http://schemas.microsoft.com/office/drawing/2014/main" id="{F722C880-8BDC-7246-8DCD-D50B2FB34FFD}"/>
              </a:ext>
            </a:extLst>
          </p:cNvPr>
          <p:cNvSpPr txBox="1"/>
          <p:nvPr/>
        </p:nvSpPr>
        <p:spPr>
          <a:xfrm>
            <a:off x="7681859" y="1937600"/>
            <a:ext cx="3600000" cy="1668214"/>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lang="el-GR" sz="1400" kern="0" dirty="0">
                <a:solidFill>
                  <a:schemeClr val="bg1"/>
                </a:solidFill>
                <a:latin typeface="Arial"/>
                <a:cs typeface="Arial"/>
                <a:sym typeface="Helvetica Neue"/>
              </a:rPr>
              <a:t>Οι προβληματισμοί και οι ανησυχίες θα αμβλυνθούν εάν μπορέσει η Κυβέρνηση να δώσει </a:t>
            </a:r>
            <a:r>
              <a:rPr lang="el-GR" sz="1400" b="1" kern="0" dirty="0">
                <a:solidFill>
                  <a:schemeClr val="bg1"/>
                </a:solidFill>
                <a:latin typeface="Arial"/>
                <a:cs typeface="Arial"/>
                <a:sym typeface="Helvetica Neue"/>
              </a:rPr>
              <a:t>χαρακτήρα ανταποδοτικότητας </a:t>
            </a:r>
            <a:r>
              <a:rPr lang="el-GR" sz="1400" kern="0" dirty="0">
                <a:solidFill>
                  <a:schemeClr val="bg1"/>
                </a:solidFill>
                <a:latin typeface="Arial"/>
                <a:cs typeface="Arial"/>
                <a:sym typeface="Helvetica Neue"/>
              </a:rPr>
              <a:t>σε μέρος του τέλους ανθεκτικότητας και του τέλους κρουαζιέρας</a:t>
            </a:r>
            <a:endParaRPr kumimoji="0" lang="el-GR" sz="1400" b="1" i="0" u="none" strike="noStrike" kern="0" cap="none" spc="0" normalizeH="0" baseline="0" noProof="0" dirty="0">
              <a:ln>
                <a:noFill/>
              </a:ln>
              <a:solidFill>
                <a:schemeClr val="bg1"/>
              </a:solidFill>
              <a:effectLst/>
              <a:uLnTx/>
              <a:uFillTx/>
              <a:latin typeface="Arial"/>
              <a:cs typeface="Arial"/>
              <a:sym typeface="Helvetica Neue"/>
            </a:endParaRPr>
          </a:p>
        </p:txBody>
      </p:sp>
      <p:grpSp>
        <p:nvGrpSpPr>
          <p:cNvPr id="3" name="Group 2">
            <a:extLst>
              <a:ext uri="{FF2B5EF4-FFF2-40B4-BE49-F238E27FC236}">
                <a16:creationId xmlns:a16="http://schemas.microsoft.com/office/drawing/2014/main" id="{9D051EE4-DEFB-58E5-F047-6CF3C6C918EF}"/>
              </a:ext>
            </a:extLst>
          </p:cNvPr>
          <p:cNvGrpSpPr/>
          <p:nvPr/>
        </p:nvGrpSpPr>
        <p:grpSpPr>
          <a:xfrm>
            <a:off x="4178593" y="1696963"/>
            <a:ext cx="3600000" cy="2090466"/>
            <a:chOff x="424146" y="3090170"/>
            <a:chExt cx="3636600" cy="2216484"/>
          </a:xfrm>
        </p:grpSpPr>
        <p:sp>
          <p:nvSpPr>
            <p:cNvPr id="9" name="Rectangle: Diagonal Corners Rounded 3">
              <a:extLst>
                <a:ext uri="{FF2B5EF4-FFF2-40B4-BE49-F238E27FC236}">
                  <a16:creationId xmlns:a16="http://schemas.microsoft.com/office/drawing/2014/main" id="{D1463D72-7231-9FB0-8230-0DF7F78874BE}"/>
                </a:ext>
              </a:extLst>
            </p:cNvPr>
            <p:cNvSpPr/>
            <p:nvPr/>
          </p:nvSpPr>
          <p:spPr>
            <a:xfrm>
              <a:off x="424146" y="3090170"/>
              <a:ext cx="3600000" cy="2216484"/>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6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10" name="TextBox 9">
              <a:extLst>
                <a:ext uri="{FF2B5EF4-FFF2-40B4-BE49-F238E27FC236}">
                  <a16:creationId xmlns:a16="http://schemas.microsoft.com/office/drawing/2014/main" id="{352F458F-D8BC-6EE6-D8AD-11D7695DB2FD}"/>
                </a:ext>
              </a:extLst>
            </p:cNvPr>
            <p:cNvSpPr txBox="1"/>
            <p:nvPr/>
          </p:nvSpPr>
          <p:spPr>
            <a:xfrm>
              <a:off x="460746" y="3330488"/>
              <a:ext cx="3600000" cy="1593859"/>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l-GR" sz="1600" kern="0" dirty="0">
                  <a:solidFill>
                    <a:schemeClr val="bg1"/>
                  </a:solidFill>
                  <a:latin typeface="Arial"/>
                  <a:cs typeface="Arial"/>
                  <a:sym typeface="Helvetica Neue"/>
                </a:rPr>
                <a:t>Ανάπτυξη υποδομών στους λιμένες για την ορθή διαχείριση τόσο του </a:t>
              </a:r>
              <a:r>
                <a:rPr lang="en-GB" sz="1600" kern="0" dirty="0">
                  <a:solidFill>
                    <a:schemeClr val="bg1"/>
                  </a:solidFill>
                  <a:latin typeface="Arial"/>
                  <a:cs typeface="Arial"/>
                  <a:sym typeface="Helvetica Neue"/>
                </a:rPr>
                <a:t>berth allocation, </a:t>
              </a:r>
              <a:r>
                <a:rPr lang="el-GR" sz="1600" kern="0" dirty="0">
                  <a:solidFill>
                    <a:schemeClr val="bg1"/>
                  </a:solidFill>
                  <a:latin typeface="Arial"/>
                  <a:cs typeface="Arial"/>
                  <a:sym typeface="Helvetica Neue"/>
                </a:rPr>
                <a:t>όσο και για τον έλεγχο των ροών στην ξηρά.</a:t>
              </a:r>
            </a:p>
          </p:txBody>
        </p:sp>
      </p:grpSp>
      <p:grpSp>
        <p:nvGrpSpPr>
          <p:cNvPr id="11" name="Group 10">
            <a:extLst>
              <a:ext uri="{FF2B5EF4-FFF2-40B4-BE49-F238E27FC236}">
                <a16:creationId xmlns:a16="http://schemas.microsoft.com/office/drawing/2014/main" id="{3FA9149D-930A-EB0D-55C0-A7EC118C655C}"/>
              </a:ext>
            </a:extLst>
          </p:cNvPr>
          <p:cNvGrpSpPr/>
          <p:nvPr/>
        </p:nvGrpSpPr>
        <p:grpSpPr>
          <a:xfrm>
            <a:off x="2296793" y="4075108"/>
            <a:ext cx="3663684" cy="1841975"/>
            <a:chOff x="424146" y="3090170"/>
            <a:chExt cx="3636600" cy="2216484"/>
          </a:xfrm>
        </p:grpSpPr>
        <p:sp>
          <p:nvSpPr>
            <p:cNvPr id="12" name="Rectangle: Diagonal Corners Rounded 3">
              <a:extLst>
                <a:ext uri="{FF2B5EF4-FFF2-40B4-BE49-F238E27FC236}">
                  <a16:creationId xmlns:a16="http://schemas.microsoft.com/office/drawing/2014/main" id="{BBE7E0B3-BA12-ED47-1398-8C819AE6D855}"/>
                </a:ext>
              </a:extLst>
            </p:cNvPr>
            <p:cNvSpPr/>
            <p:nvPr/>
          </p:nvSpPr>
          <p:spPr>
            <a:xfrm>
              <a:off x="424146" y="3090170"/>
              <a:ext cx="3600000" cy="2216484"/>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6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13" name="TextBox 12">
              <a:extLst>
                <a:ext uri="{FF2B5EF4-FFF2-40B4-BE49-F238E27FC236}">
                  <a16:creationId xmlns:a16="http://schemas.microsoft.com/office/drawing/2014/main" id="{477245D3-3872-2784-4C2A-281B87E4C93E}"/>
                </a:ext>
              </a:extLst>
            </p:cNvPr>
            <p:cNvSpPr txBox="1"/>
            <p:nvPr/>
          </p:nvSpPr>
          <p:spPr>
            <a:xfrm>
              <a:off x="460746" y="3330488"/>
              <a:ext cx="3600000" cy="1593859"/>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l-GR" sz="1600" kern="0">
                  <a:solidFill>
                    <a:schemeClr val="bg1"/>
                  </a:solidFill>
                  <a:latin typeface="Arial"/>
                  <a:cs typeface="Arial"/>
                  <a:sym typeface="Helvetica Neue"/>
                </a:rPr>
                <a:t>Κίνητρα για την προσέλκυση μικρότερων κρουαζιερόπλοιων με επιβάτες υψηλού εισοδηματικού επιπέδου.</a:t>
              </a:r>
            </a:p>
          </p:txBody>
        </p:sp>
      </p:grpSp>
      <p:grpSp>
        <p:nvGrpSpPr>
          <p:cNvPr id="31" name="Group 30">
            <a:extLst>
              <a:ext uri="{FF2B5EF4-FFF2-40B4-BE49-F238E27FC236}">
                <a16:creationId xmlns:a16="http://schemas.microsoft.com/office/drawing/2014/main" id="{188514BB-1581-B930-AE8F-FAC5911FAE35}"/>
              </a:ext>
            </a:extLst>
          </p:cNvPr>
          <p:cNvGrpSpPr/>
          <p:nvPr/>
        </p:nvGrpSpPr>
        <p:grpSpPr>
          <a:xfrm>
            <a:off x="6560056" y="3973869"/>
            <a:ext cx="3663042" cy="1911586"/>
            <a:chOff x="424146" y="3090170"/>
            <a:chExt cx="3700283" cy="2216484"/>
          </a:xfrm>
        </p:grpSpPr>
        <p:sp>
          <p:nvSpPr>
            <p:cNvPr id="32" name="Rectangle: Diagonal Corners Rounded 3">
              <a:extLst>
                <a:ext uri="{FF2B5EF4-FFF2-40B4-BE49-F238E27FC236}">
                  <a16:creationId xmlns:a16="http://schemas.microsoft.com/office/drawing/2014/main" id="{8371B73B-35FB-043F-8E3A-EE885DB5079E}"/>
                </a:ext>
              </a:extLst>
            </p:cNvPr>
            <p:cNvSpPr/>
            <p:nvPr/>
          </p:nvSpPr>
          <p:spPr>
            <a:xfrm>
              <a:off x="424146" y="3090170"/>
              <a:ext cx="3600000" cy="2216484"/>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6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33" name="TextBox 32">
              <a:extLst>
                <a:ext uri="{FF2B5EF4-FFF2-40B4-BE49-F238E27FC236}">
                  <a16:creationId xmlns:a16="http://schemas.microsoft.com/office/drawing/2014/main" id="{FE2172A3-8E5F-74BF-7226-88F81E453B6B}"/>
                </a:ext>
              </a:extLst>
            </p:cNvPr>
            <p:cNvSpPr txBox="1"/>
            <p:nvPr/>
          </p:nvSpPr>
          <p:spPr>
            <a:xfrm>
              <a:off x="460746" y="3330488"/>
              <a:ext cx="3663683" cy="1767086"/>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l-GR" sz="1600" kern="0" dirty="0">
                  <a:solidFill>
                    <a:schemeClr val="bg1"/>
                  </a:solidFill>
                  <a:latin typeface="Arial"/>
                  <a:cs typeface="Arial"/>
                  <a:sym typeface="Helvetica Neue"/>
                </a:rPr>
                <a:t>Παρατηρητήριο για τον Παράκτιο και Θαλάσσιο Τουρισμό στη Μεσόγειο που θα συμβάλει στην μέτρηση των επιπτώσεων της κρουαζιέρας.</a:t>
              </a:r>
            </a:p>
          </p:txBody>
        </p:sp>
      </p:grpSp>
      <p:grpSp>
        <p:nvGrpSpPr>
          <p:cNvPr id="35" name="Group 34">
            <a:extLst>
              <a:ext uri="{FF2B5EF4-FFF2-40B4-BE49-F238E27FC236}">
                <a16:creationId xmlns:a16="http://schemas.microsoft.com/office/drawing/2014/main" id="{28A1545F-3C4A-EB14-B782-9B47C8DAAB3C}"/>
              </a:ext>
            </a:extLst>
          </p:cNvPr>
          <p:cNvGrpSpPr/>
          <p:nvPr/>
        </p:nvGrpSpPr>
        <p:grpSpPr>
          <a:xfrm>
            <a:off x="8019419" y="1726103"/>
            <a:ext cx="4371363" cy="2061326"/>
            <a:chOff x="424146" y="3090170"/>
            <a:chExt cx="3837191" cy="2216484"/>
          </a:xfrm>
        </p:grpSpPr>
        <p:sp>
          <p:nvSpPr>
            <p:cNvPr id="36" name="Rectangle: Diagonal Corners Rounded 3">
              <a:extLst>
                <a:ext uri="{FF2B5EF4-FFF2-40B4-BE49-F238E27FC236}">
                  <a16:creationId xmlns:a16="http://schemas.microsoft.com/office/drawing/2014/main" id="{F60CD2AA-5152-80F4-651C-C81A0872860B}"/>
                </a:ext>
              </a:extLst>
            </p:cNvPr>
            <p:cNvSpPr/>
            <p:nvPr/>
          </p:nvSpPr>
          <p:spPr>
            <a:xfrm>
              <a:off x="424146" y="3090170"/>
              <a:ext cx="3600000" cy="2216484"/>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6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37" name="TextBox 36">
              <a:extLst>
                <a:ext uri="{FF2B5EF4-FFF2-40B4-BE49-F238E27FC236}">
                  <a16:creationId xmlns:a16="http://schemas.microsoft.com/office/drawing/2014/main" id="{B1BFEEDB-5829-8472-FA00-B766F4B2D151}"/>
                </a:ext>
              </a:extLst>
            </p:cNvPr>
            <p:cNvSpPr txBox="1"/>
            <p:nvPr/>
          </p:nvSpPr>
          <p:spPr>
            <a:xfrm>
              <a:off x="460745" y="3330488"/>
              <a:ext cx="3800592" cy="1638720"/>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n-GB" sz="1600" kern="0" dirty="0">
                  <a:solidFill>
                    <a:schemeClr val="bg1"/>
                  </a:solidFill>
                  <a:latin typeface="Arial"/>
                  <a:cs typeface="Arial"/>
                  <a:sym typeface="Helvetica Neue"/>
                </a:rPr>
                <a:t>O</a:t>
              </a:r>
              <a:r>
                <a:rPr lang="el-GR" sz="1600" kern="0" dirty="0" err="1">
                  <a:solidFill>
                    <a:schemeClr val="bg1"/>
                  </a:solidFill>
                  <a:latin typeface="Arial"/>
                  <a:cs typeface="Arial"/>
                  <a:sym typeface="Helvetica Neue"/>
                </a:rPr>
                <a:t>λοκληρωμένη</a:t>
              </a:r>
              <a:r>
                <a:rPr lang="el-GR" sz="1600" kern="0" dirty="0">
                  <a:solidFill>
                    <a:schemeClr val="bg1"/>
                  </a:solidFill>
                  <a:latin typeface="Arial"/>
                  <a:cs typeface="Arial"/>
                  <a:sym typeface="Helvetica Neue"/>
                </a:rPr>
                <a:t> μελέτη για τη αξιολόγηση</a:t>
              </a:r>
              <a:endParaRPr lang="en-GB" sz="1600" kern="0" dirty="0">
                <a:solidFill>
                  <a:schemeClr val="bg1"/>
                </a:solidFill>
                <a:latin typeface="Arial"/>
                <a:cs typeface="Arial"/>
                <a:sym typeface="Helvetica Neue"/>
              </a:endParaRPr>
            </a:p>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l-GR" sz="1600" kern="0" dirty="0">
                  <a:solidFill>
                    <a:schemeClr val="bg1"/>
                  </a:solidFill>
                  <a:latin typeface="Arial"/>
                  <a:cs typeface="Arial"/>
                  <a:sym typeface="Helvetica Neue"/>
                </a:rPr>
                <a:t>της συμβολής της κρουαζιέρας στην οικονομία </a:t>
              </a:r>
              <a:r>
                <a:rPr lang="en-GB" sz="1600" kern="0" dirty="0">
                  <a:solidFill>
                    <a:schemeClr val="bg1"/>
                  </a:solidFill>
                  <a:latin typeface="Arial"/>
                  <a:cs typeface="Arial"/>
                  <a:sym typeface="Helvetica Neue"/>
                </a:rPr>
                <a:t> </a:t>
              </a:r>
              <a:r>
                <a:rPr lang="el-GR" sz="1600" kern="0" dirty="0">
                  <a:solidFill>
                    <a:schemeClr val="bg1"/>
                  </a:solidFill>
                  <a:latin typeface="Arial"/>
                  <a:cs typeface="Arial"/>
                  <a:sym typeface="Helvetica Neue"/>
                </a:rPr>
                <a:t>και του αποτυπώματός της στις τοπικές κοινωνίες</a:t>
              </a:r>
            </a:p>
          </p:txBody>
        </p:sp>
      </p:grpSp>
    </p:spTree>
    <p:extLst>
      <p:ext uri="{BB962C8B-B14F-4D97-AF65-F5344CB8AC3E}">
        <p14:creationId xmlns:p14="http://schemas.microsoft.com/office/powerpoint/2010/main" val="1918604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021CB-73A4-8BBD-27EB-4B931F174C75}"/>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75F7534-01E9-BA33-08EB-88EB52028D6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1" imgH="351" progId="TCLayout.ActiveDocument.1">
                  <p:embed/>
                </p:oleObj>
              </mc:Choice>
              <mc:Fallback>
                <p:oleObj name="think-cell Slide" r:id="rId4" imgW="351" imgH="351" progId="TCLayout.ActiveDocument.1">
                  <p:embed/>
                  <p:pic>
                    <p:nvPicPr>
                      <p:cNvPr id="5" name="Object 4" hidden="1">
                        <a:extLst>
                          <a:ext uri="{FF2B5EF4-FFF2-40B4-BE49-F238E27FC236}">
                            <a16:creationId xmlns:a16="http://schemas.microsoft.com/office/drawing/2014/main" id="{03AA7F4E-3449-D7CD-C1D9-418EDEAECC0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D6A717C0-A67F-3781-3FD7-F1E9D69F4D93}"/>
              </a:ext>
            </a:extLst>
          </p:cNvPr>
          <p:cNvSpPr/>
          <p:nvPr/>
        </p:nvSpPr>
        <p:spPr>
          <a:xfrm>
            <a:off x="676772" y="6519672"/>
            <a:ext cx="1951824" cy="201168"/>
          </a:xfrm>
          <a:prstGeom prst="rect">
            <a:avLst/>
          </a:prstGeom>
          <a:solidFill>
            <a:srgbClr val="01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900" dirty="0">
                <a:solidFill>
                  <a:schemeClr val="bg1">
                    <a:lumMod val="95000"/>
                  </a:schemeClr>
                </a:solidFill>
              </a:rPr>
              <a:t>Υπουργείο Τουρισμού</a:t>
            </a:r>
          </a:p>
        </p:txBody>
      </p:sp>
      <p:sp>
        <p:nvSpPr>
          <p:cNvPr id="7" name="Slide Number Placeholder 6">
            <a:extLst>
              <a:ext uri="{FF2B5EF4-FFF2-40B4-BE49-F238E27FC236}">
                <a16:creationId xmlns:a16="http://schemas.microsoft.com/office/drawing/2014/main" id="{54A6E748-A1FE-1E2A-35A8-ED14B4216E0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l-GR" smtClean="0"/>
              <a:t>8</a:t>
            </a:fld>
            <a:endParaRPr lang="el-GR"/>
          </a:p>
        </p:txBody>
      </p:sp>
      <p:grpSp>
        <p:nvGrpSpPr>
          <p:cNvPr id="2" name="Group 1">
            <a:extLst>
              <a:ext uri="{FF2B5EF4-FFF2-40B4-BE49-F238E27FC236}">
                <a16:creationId xmlns:a16="http://schemas.microsoft.com/office/drawing/2014/main" id="{B67F4508-B772-C143-F776-82285A52D433}"/>
              </a:ext>
            </a:extLst>
          </p:cNvPr>
          <p:cNvGrpSpPr/>
          <p:nvPr/>
        </p:nvGrpSpPr>
        <p:grpSpPr>
          <a:xfrm>
            <a:off x="4129199" y="2573752"/>
            <a:ext cx="3600000" cy="2582447"/>
            <a:chOff x="424146" y="3090170"/>
            <a:chExt cx="3649402" cy="2216484"/>
          </a:xfrm>
        </p:grpSpPr>
        <p:sp>
          <p:nvSpPr>
            <p:cNvPr id="4" name="Rectangle: Diagonal Corners Rounded 3">
              <a:extLst>
                <a:ext uri="{FF2B5EF4-FFF2-40B4-BE49-F238E27FC236}">
                  <a16:creationId xmlns:a16="http://schemas.microsoft.com/office/drawing/2014/main" id="{53B61E99-8BD2-84DB-FCA0-6909E24D7239}"/>
                </a:ext>
              </a:extLst>
            </p:cNvPr>
            <p:cNvSpPr/>
            <p:nvPr/>
          </p:nvSpPr>
          <p:spPr>
            <a:xfrm>
              <a:off x="424146" y="3090170"/>
              <a:ext cx="3600000" cy="2216484"/>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5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6" name="TextBox 5">
              <a:extLst>
                <a:ext uri="{FF2B5EF4-FFF2-40B4-BE49-F238E27FC236}">
                  <a16:creationId xmlns:a16="http://schemas.microsoft.com/office/drawing/2014/main" id="{3CDB2813-EF26-070E-DC97-E9AED6B8A16D}"/>
                </a:ext>
              </a:extLst>
            </p:cNvPr>
            <p:cNvSpPr txBox="1"/>
            <p:nvPr/>
          </p:nvSpPr>
          <p:spPr>
            <a:xfrm>
              <a:off x="473548" y="3246160"/>
              <a:ext cx="3600000" cy="1528392"/>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n-GB" sz="1500" kern="0" dirty="0">
                  <a:solidFill>
                    <a:schemeClr val="bg1"/>
                  </a:solidFill>
                  <a:latin typeface="Arial"/>
                  <a:cs typeface="Arial"/>
                  <a:sym typeface="Helvetica Neue"/>
                </a:rPr>
                <a:t>T</a:t>
              </a:r>
              <a:r>
                <a:rPr lang="el-GR" sz="1500" kern="0" dirty="0">
                  <a:solidFill>
                    <a:schemeClr val="bg1"/>
                  </a:solidFill>
                  <a:latin typeface="Arial"/>
                  <a:cs typeface="Arial"/>
                  <a:sym typeface="Helvetica Neue"/>
                </a:rPr>
                <a:t>ο </a:t>
              </a:r>
              <a:r>
                <a:rPr lang="el-GR" sz="1500" b="1" i="1" kern="0" dirty="0">
                  <a:solidFill>
                    <a:schemeClr val="bg1"/>
                  </a:solidFill>
                  <a:latin typeface="Arial"/>
                  <a:cs typeface="Arial"/>
                  <a:sym typeface="Helvetica Neue"/>
                </a:rPr>
                <a:t>μειωμένο τέλος </a:t>
              </a:r>
              <a:r>
                <a:rPr lang="el-GR" sz="1500" kern="0" dirty="0">
                  <a:solidFill>
                    <a:schemeClr val="bg1"/>
                  </a:solidFill>
                  <a:latin typeface="Arial"/>
                  <a:cs typeface="Arial"/>
                  <a:sym typeface="Helvetica Neue"/>
                </a:rPr>
                <a:t>επεκτείνεται κατά ένα μήνα, και περιλαμβάνει πλέον και το Μάρτιο (για πέντε μήνες αντί τεσσάρων</a:t>
              </a:r>
              <a:r>
                <a:rPr lang="en-GB" sz="1500" kern="0" dirty="0">
                  <a:solidFill>
                    <a:schemeClr val="bg1"/>
                  </a:solidFill>
                  <a:latin typeface="Arial"/>
                  <a:cs typeface="Arial"/>
                  <a:sym typeface="Helvetica Neue"/>
                </a:rPr>
                <a:t> </a:t>
              </a:r>
              <a:r>
                <a:rPr lang="el-GR" sz="1500" kern="0" dirty="0">
                  <a:solidFill>
                    <a:schemeClr val="bg1"/>
                  </a:solidFill>
                  <a:latin typeface="Arial"/>
                  <a:cs typeface="Arial"/>
                  <a:sym typeface="Helvetica Neue"/>
                </a:rPr>
                <a:t>που ισχύει μέχρι σήμερα).</a:t>
              </a:r>
            </a:p>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endParaRPr lang="el-GR" sz="1500" kern="0" dirty="0">
                <a:solidFill>
                  <a:schemeClr val="bg1"/>
                </a:solidFill>
                <a:latin typeface="Arial"/>
                <a:cs typeface="Arial"/>
                <a:sym typeface="Helvetica Neue"/>
              </a:endParaRPr>
            </a:p>
          </p:txBody>
        </p:sp>
      </p:grpSp>
      <p:grpSp>
        <p:nvGrpSpPr>
          <p:cNvPr id="3" name="Group 2">
            <a:extLst>
              <a:ext uri="{FF2B5EF4-FFF2-40B4-BE49-F238E27FC236}">
                <a16:creationId xmlns:a16="http://schemas.microsoft.com/office/drawing/2014/main" id="{564F09E2-B4EA-30AC-1647-4AC68BBE19EA}"/>
              </a:ext>
            </a:extLst>
          </p:cNvPr>
          <p:cNvGrpSpPr/>
          <p:nvPr/>
        </p:nvGrpSpPr>
        <p:grpSpPr>
          <a:xfrm>
            <a:off x="393699" y="2602372"/>
            <a:ext cx="3442989" cy="2582447"/>
            <a:chOff x="4201886" y="3084972"/>
            <a:chExt cx="3698803" cy="2221682"/>
          </a:xfrm>
        </p:grpSpPr>
        <p:sp>
          <p:nvSpPr>
            <p:cNvPr id="19" name="Rectangle: Diagonal Corners Rounded 18">
              <a:extLst>
                <a:ext uri="{FF2B5EF4-FFF2-40B4-BE49-F238E27FC236}">
                  <a16:creationId xmlns:a16="http://schemas.microsoft.com/office/drawing/2014/main" id="{50782584-05E9-B46D-51CE-1A350339A5C4}"/>
                </a:ext>
              </a:extLst>
            </p:cNvPr>
            <p:cNvSpPr/>
            <p:nvPr/>
          </p:nvSpPr>
          <p:spPr>
            <a:xfrm>
              <a:off x="4201886" y="3084972"/>
              <a:ext cx="3600000" cy="2221682"/>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5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20" name="TextBox 19">
              <a:extLst>
                <a:ext uri="{FF2B5EF4-FFF2-40B4-BE49-F238E27FC236}">
                  <a16:creationId xmlns:a16="http://schemas.microsoft.com/office/drawing/2014/main" id="{8ED3EED1-8179-508E-1CAC-60C7AB7F083A}"/>
                </a:ext>
              </a:extLst>
            </p:cNvPr>
            <p:cNvSpPr txBox="1"/>
            <p:nvPr/>
          </p:nvSpPr>
          <p:spPr>
            <a:xfrm>
              <a:off x="4300689" y="3219712"/>
              <a:ext cx="3600000" cy="1234098"/>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n-GB" sz="1500" kern="0" dirty="0">
                  <a:solidFill>
                    <a:schemeClr val="bg1"/>
                  </a:solidFill>
                  <a:latin typeface="Arial"/>
                  <a:cs typeface="Arial"/>
                  <a:sym typeface="Helvetica Neue"/>
                </a:rPr>
                <a:t>A</a:t>
              </a:r>
              <a:r>
                <a:rPr lang="el-GR" sz="1500" kern="0" dirty="0" err="1">
                  <a:solidFill>
                    <a:schemeClr val="bg1"/>
                  </a:solidFill>
                  <a:latin typeface="Arial"/>
                  <a:cs typeface="Arial"/>
                  <a:sym typeface="Helvetica Neue"/>
                </a:rPr>
                <a:t>υξάνεται</a:t>
              </a:r>
              <a:r>
                <a:rPr lang="el-GR" sz="1500" kern="0" dirty="0">
                  <a:solidFill>
                    <a:schemeClr val="bg1"/>
                  </a:solidFill>
                  <a:latin typeface="Arial"/>
                  <a:cs typeface="Arial"/>
                  <a:sym typeface="Helvetica Neue"/>
                </a:rPr>
                <a:t> το τέλος από Απρίλιο ως Οκτώβριο για ξενοδοχεία, ενοικιαζόμενα δωμάτια, καθώς και για ακίνητα βραχυχρόνιας μίσθωσης.</a:t>
              </a:r>
            </a:p>
          </p:txBody>
        </p:sp>
      </p:grpSp>
      <p:sp>
        <p:nvSpPr>
          <p:cNvPr id="21" name="Rectangle: Diagonal Corners Rounded 20">
            <a:extLst>
              <a:ext uri="{FF2B5EF4-FFF2-40B4-BE49-F238E27FC236}">
                <a16:creationId xmlns:a16="http://schemas.microsoft.com/office/drawing/2014/main" id="{41CC0F11-4B78-66A2-8CE7-7F0EDE5B4AAB}"/>
              </a:ext>
            </a:extLst>
          </p:cNvPr>
          <p:cNvSpPr/>
          <p:nvPr/>
        </p:nvSpPr>
        <p:spPr>
          <a:xfrm>
            <a:off x="7972305" y="2602371"/>
            <a:ext cx="3734025" cy="2582447"/>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013476"/>
              </a:solidFill>
              <a:effectLst/>
              <a:uLnTx/>
              <a:uFillTx/>
              <a:latin typeface="Arial"/>
              <a:ea typeface="+mn-ea"/>
              <a:cs typeface="+mn-cs"/>
              <a:sym typeface="Arial"/>
            </a:endParaRPr>
          </a:p>
        </p:txBody>
      </p:sp>
      <p:sp>
        <p:nvSpPr>
          <p:cNvPr id="23" name="TextBox 22">
            <a:extLst>
              <a:ext uri="{FF2B5EF4-FFF2-40B4-BE49-F238E27FC236}">
                <a16:creationId xmlns:a16="http://schemas.microsoft.com/office/drawing/2014/main" id="{BE6B951E-8E4E-5110-FAC7-664C1B02BEC4}"/>
              </a:ext>
            </a:extLst>
          </p:cNvPr>
          <p:cNvSpPr txBox="1"/>
          <p:nvPr/>
        </p:nvSpPr>
        <p:spPr>
          <a:xfrm>
            <a:off x="676772" y="1079499"/>
            <a:ext cx="10471874" cy="632023"/>
          </a:xfrm>
          <a:prstGeom prst="rect">
            <a:avLst/>
          </a:prstGeom>
          <a:solidFill>
            <a:srgbClr val="134A86"/>
          </a:solidFill>
        </p:spPr>
        <p:txBody>
          <a:bodyPr wrap="square" lIns="91440" tIns="45720" rIns="91440" bIns="45720" anchor="ctr" anchorCtr="0">
            <a:noAutofit/>
          </a:bodyPr>
          <a:lstStyle/>
          <a:p>
            <a:pPr marR="0" lvl="0" algn="ctr" defTabSz="914400" rtl="0" eaLnBrk="1" fontAlgn="auto" latinLnBrk="0" hangingPunct="1">
              <a:lnSpc>
                <a:spcPct val="100000"/>
              </a:lnSpc>
              <a:spcBef>
                <a:spcPts val="600"/>
              </a:spcBef>
              <a:spcAft>
                <a:spcPts val="0"/>
              </a:spcAft>
              <a:buClr>
                <a:srgbClr val="000000"/>
              </a:buClr>
              <a:buSzTx/>
              <a:buFont typeface="Arial"/>
              <a:buNone/>
              <a:tabLst/>
              <a:defRPr/>
            </a:pPr>
            <a:r>
              <a:rPr lang="en-GB" sz="2400" b="1" kern="0" dirty="0">
                <a:solidFill>
                  <a:srgbClr val="FFFFFF"/>
                </a:solidFill>
                <a:latin typeface="Arial"/>
                <a:cs typeface="Arial"/>
                <a:sym typeface="Calibri"/>
              </a:rPr>
              <a:t>A</a:t>
            </a:r>
            <a:r>
              <a:rPr kumimoji="0" lang="el-GR" sz="2400" b="1" i="0" u="none" strike="noStrike" kern="0" cap="none" spc="0" normalizeH="0" baseline="0" noProof="0" dirty="0" err="1">
                <a:ln>
                  <a:noFill/>
                </a:ln>
                <a:solidFill>
                  <a:srgbClr val="FFFFFF"/>
                </a:solidFill>
                <a:effectLst/>
                <a:uLnTx/>
                <a:uFillTx/>
                <a:latin typeface="Arial"/>
                <a:cs typeface="Arial"/>
                <a:sym typeface="Calibri"/>
              </a:rPr>
              <a:t>ναπροσαρμόζεται</a:t>
            </a:r>
            <a:r>
              <a:rPr kumimoji="0" lang="el-GR" sz="2400" b="1" i="0" u="none" strike="noStrike" kern="0" cap="none" spc="0" normalizeH="0" baseline="0" noProof="0" dirty="0">
                <a:ln>
                  <a:noFill/>
                </a:ln>
                <a:solidFill>
                  <a:srgbClr val="FFFFFF"/>
                </a:solidFill>
                <a:effectLst/>
                <a:uLnTx/>
                <a:uFillTx/>
                <a:latin typeface="Arial"/>
                <a:cs typeface="Arial"/>
                <a:sym typeface="Calibri"/>
              </a:rPr>
              <a:t> το </a:t>
            </a:r>
            <a:r>
              <a:rPr lang="el-GR" sz="2400" b="1" kern="0">
                <a:solidFill>
                  <a:srgbClr val="FFFFFF"/>
                </a:solidFill>
                <a:latin typeface="Arial"/>
                <a:cs typeface="Arial"/>
                <a:sym typeface="Calibri"/>
              </a:rPr>
              <a:t>Τέλος</a:t>
            </a:r>
            <a:r>
              <a:rPr kumimoji="0" lang="el-GR" sz="2400" b="1" i="0" u="none" strike="noStrike" kern="0" cap="none" spc="0" normalizeH="0" baseline="0" noProof="0">
                <a:ln>
                  <a:noFill/>
                </a:ln>
                <a:solidFill>
                  <a:srgbClr val="FFFFFF"/>
                </a:solidFill>
                <a:effectLst/>
                <a:uLnTx/>
                <a:uFillTx/>
                <a:latin typeface="Arial"/>
                <a:cs typeface="Arial"/>
                <a:sym typeface="Calibri"/>
              </a:rPr>
              <a:t> </a:t>
            </a:r>
            <a:r>
              <a:rPr lang="el-GR" sz="2400" b="1" kern="0">
                <a:solidFill>
                  <a:srgbClr val="FFFFFF"/>
                </a:solidFill>
                <a:latin typeface="Arial"/>
                <a:cs typeface="Arial"/>
                <a:sym typeface="Calibri"/>
              </a:rPr>
              <a:t>Ανθεκτικότητας</a:t>
            </a:r>
            <a:r>
              <a:rPr kumimoji="0" lang="el-GR" sz="2400" b="1" i="0" u="none" strike="noStrike" kern="0" cap="none" spc="0" normalizeH="0" baseline="0" noProof="0">
                <a:ln>
                  <a:noFill/>
                </a:ln>
                <a:solidFill>
                  <a:srgbClr val="FFFFFF"/>
                </a:solidFill>
                <a:effectLst/>
                <a:uLnTx/>
                <a:uFillTx/>
                <a:latin typeface="Arial"/>
                <a:cs typeface="Arial"/>
                <a:sym typeface="Calibri"/>
              </a:rPr>
              <a:t> </a:t>
            </a:r>
            <a:r>
              <a:rPr kumimoji="0" lang="el-GR" sz="2400" b="1" i="0" u="none" strike="noStrike" kern="0" cap="none" spc="0" normalizeH="0" baseline="0" noProof="0" dirty="0">
                <a:ln>
                  <a:noFill/>
                </a:ln>
                <a:solidFill>
                  <a:srgbClr val="FFFFFF"/>
                </a:solidFill>
                <a:effectLst/>
                <a:uLnTx/>
                <a:uFillTx/>
                <a:latin typeface="Arial"/>
                <a:cs typeface="Arial"/>
                <a:sym typeface="Calibri"/>
              </a:rPr>
              <a:t>στην </a:t>
            </a:r>
            <a:r>
              <a:rPr lang="el-GR" sz="2400" b="1" kern="0">
                <a:solidFill>
                  <a:srgbClr val="FFFFFF"/>
                </a:solidFill>
                <a:latin typeface="Arial"/>
                <a:cs typeface="Arial"/>
                <a:sym typeface="Calibri"/>
              </a:rPr>
              <a:t>Κλιματική</a:t>
            </a:r>
            <a:r>
              <a:rPr kumimoji="0" lang="el-GR" sz="2400" b="1" i="0" u="none" strike="noStrike" kern="0" cap="none" spc="0" normalizeH="0" baseline="0" noProof="0">
                <a:ln>
                  <a:noFill/>
                </a:ln>
                <a:solidFill>
                  <a:srgbClr val="FFFFFF"/>
                </a:solidFill>
                <a:effectLst/>
                <a:uLnTx/>
                <a:uFillTx/>
                <a:latin typeface="Arial"/>
                <a:cs typeface="Arial"/>
                <a:sym typeface="Calibri"/>
              </a:rPr>
              <a:t> </a:t>
            </a:r>
            <a:r>
              <a:rPr lang="el-GR" sz="2400" b="1" kern="0">
                <a:solidFill>
                  <a:srgbClr val="FFFFFF"/>
                </a:solidFill>
                <a:latin typeface="Arial"/>
                <a:cs typeface="Arial"/>
                <a:sym typeface="Calibri"/>
              </a:rPr>
              <a:t>Κρίση</a:t>
            </a:r>
            <a:endParaRPr kumimoji="0" lang="el-GR" sz="2400" b="1" i="0" u="none" strike="noStrike" kern="0" cap="none" spc="0" normalizeH="0" baseline="0" noProof="0" dirty="0">
              <a:ln>
                <a:noFill/>
              </a:ln>
              <a:solidFill>
                <a:srgbClr val="FFFFFF"/>
              </a:solidFill>
              <a:effectLst/>
              <a:uLnTx/>
              <a:uFillTx/>
              <a:latin typeface="Arial"/>
              <a:cs typeface="Arial"/>
              <a:sym typeface="Calibri"/>
            </a:endParaRPr>
          </a:p>
        </p:txBody>
      </p:sp>
      <p:sp>
        <p:nvSpPr>
          <p:cNvPr id="24" name="TextBox 23">
            <a:extLst>
              <a:ext uri="{FF2B5EF4-FFF2-40B4-BE49-F238E27FC236}">
                <a16:creationId xmlns:a16="http://schemas.microsoft.com/office/drawing/2014/main" id="{8023CB9B-EFC9-6921-9360-DEABDAA36EB8}"/>
              </a:ext>
            </a:extLst>
          </p:cNvPr>
          <p:cNvSpPr txBox="1"/>
          <p:nvPr/>
        </p:nvSpPr>
        <p:spPr>
          <a:xfrm>
            <a:off x="7972305" y="2755602"/>
            <a:ext cx="3642055" cy="2473241"/>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n-GB" sz="1500" kern="0" dirty="0">
                <a:solidFill>
                  <a:schemeClr val="bg1"/>
                </a:solidFill>
                <a:latin typeface="Arial"/>
                <a:cs typeface="Arial"/>
                <a:sym typeface="Helvetica Neue"/>
              </a:rPr>
              <a:t>T</a:t>
            </a:r>
            <a:r>
              <a:rPr lang="el-GR" sz="1500" kern="0" dirty="0">
                <a:solidFill>
                  <a:schemeClr val="bg1"/>
                </a:solidFill>
                <a:latin typeface="Arial"/>
                <a:cs typeface="Arial"/>
                <a:sym typeface="Helvetica Neue"/>
              </a:rPr>
              <a:t>α έσοδα θα καλύψουν</a:t>
            </a:r>
            <a:endParaRPr lang="en-GB" sz="1500" kern="0" dirty="0">
              <a:solidFill>
                <a:schemeClr val="bg1"/>
              </a:solidFill>
              <a:latin typeface="Arial"/>
              <a:cs typeface="Arial"/>
              <a:sym typeface="Helvetica Neue"/>
            </a:endParaRPr>
          </a:p>
          <a:p>
            <a:pPr marL="285750" marR="0" lvl="0" indent="-285750" defTabSz="914400" rtl="0" eaLnBrk="1" fontAlgn="auto" latinLnBrk="0" hangingPunct="1">
              <a:lnSpc>
                <a:spcPct val="150000"/>
              </a:lnSpc>
              <a:spcBef>
                <a:spcPts val="0"/>
              </a:spcBef>
              <a:spcAft>
                <a:spcPts val="0"/>
              </a:spcAft>
              <a:buClr>
                <a:schemeClr val="bg1"/>
              </a:buClr>
              <a:buSzTx/>
              <a:buFont typeface="Arial" panose="020B0604020202020204" pitchFamily="34" charset="0"/>
              <a:buChar char="•"/>
              <a:tabLst/>
              <a:defRPr/>
            </a:pPr>
            <a:r>
              <a:rPr lang="el-GR" sz="1500" kern="0" dirty="0">
                <a:solidFill>
                  <a:schemeClr val="bg1"/>
                </a:solidFill>
                <a:latin typeface="Arial"/>
                <a:cs typeface="Arial"/>
                <a:sym typeface="Helvetica Neue"/>
              </a:rPr>
              <a:t>δαπάνες πρόληψης και αποκατάστασης φυσικών καταστροφών, ιδίως έργα υποδομών</a:t>
            </a:r>
            <a:endParaRPr lang="en-GB" sz="1500" kern="0" dirty="0">
              <a:solidFill>
                <a:schemeClr val="bg1"/>
              </a:solidFill>
              <a:latin typeface="Arial"/>
              <a:cs typeface="Arial"/>
              <a:sym typeface="Helvetica Neue"/>
            </a:endParaRPr>
          </a:p>
          <a:p>
            <a:pPr marL="285750" marR="0" lvl="0" indent="-285750" defTabSz="914400" rtl="0" eaLnBrk="1" fontAlgn="auto" latinLnBrk="0" hangingPunct="1">
              <a:lnSpc>
                <a:spcPct val="150000"/>
              </a:lnSpc>
              <a:spcBef>
                <a:spcPts val="0"/>
              </a:spcBef>
              <a:spcAft>
                <a:spcPts val="0"/>
              </a:spcAft>
              <a:buClr>
                <a:schemeClr val="bg1"/>
              </a:buClr>
              <a:buSzTx/>
              <a:buFont typeface="Arial" panose="020B0604020202020204" pitchFamily="34" charset="0"/>
              <a:buChar char="•"/>
              <a:tabLst/>
              <a:defRPr/>
            </a:pPr>
            <a:r>
              <a:rPr lang="el-GR" sz="1500" kern="0" dirty="0">
                <a:solidFill>
                  <a:schemeClr val="bg1"/>
                </a:solidFill>
                <a:latin typeface="Arial"/>
                <a:cs typeface="Arial"/>
                <a:sym typeface="Helvetica Neue"/>
              </a:rPr>
              <a:t>δαπάνες βελτίωσης υποδομών για την στήριξη του τουριστικού προϊόντος της χώρας.</a:t>
            </a:r>
          </a:p>
        </p:txBody>
      </p:sp>
    </p:spTree>
    <p:extLst>
      <p:ext uri="{BB962C8B-B14F-4D97-AF65-F5344CB8AC3E}">
        <p14:creationId xmlns:p14="http://schemas.microsoft.com/office/powerpoint/2010/main" val="1617425971"/>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C594564-7722-4BF3-B261-80D6BC9CD3F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1" imgH="351" progId="TCLayout.ActiveDocument.1">
                  <p:embed/>
                </p:oleObj>
              </mc:Choice>
              <mc:Fallback>
                <p:oleObj name="think-cell Slide" r:id="rId3" imgW="351" imgH="351" progId="TCLayout.ActiveDocument.1">
                  <p:embed/>
                  <p:pic>
                    <p:nvPicPr>
                      <p:cNvPr id="5" name="Object 4" hidden="1">
                        <a:extLst>
                          <a:ext uri="{FF2B5EF4-FFF2-40B4-BE49-F238E27FC236}">
                            <a16:creationId xmlns:a16="http://schemas.microsoft.com/office/drawing/2014/main" id="{FC594564-7722-4BF3-B261-80D6BC9CD3F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E7BC9402-CE6E-4B7D-877A-814B73961F8D}"/>
              </a:ext>
            </a:extLst>
          </p:cNvPr>
          <p:cNvSpPr/>
          <p:nvPr/>
        </p:nvSpPr>
        <p:spPr>
          <a:xfrm>
            <a:off x="676772" y="6519672"/>
            <a:ext cx="1951824" cy="201168"/>
          </a:xfrm>
          <a:prstGeom prst="rect">
            <a:avLst/>
          </a:prstGeom>
          <a:solidFill>
            <a:srgbClr val="01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900" dirty="0">
                <a:solidFill>
                  <a:schemeClr val="bg1">
                    <a:lumMod val="95000"/>
                  </a:schemeClr>
                </a:solidFill>
              </a:rPr>
              <a:t>Υπουργείο Τουρισμού</a:t>
            </a:r>
          </a:p>
        </p:txBody>
      </p:sp>
      <p:sp>
        <p:nvSpPr>
          <p:cNvPr id="7" name="Slide Number Placeholder 6">
            <a:extLst>
              <a:ext uri="{FF2B5EF4-FFF2-40B4-BE49-F238E27FC236}">
                <a16:creationId xmlns:a16="http://schemas.microsoft.com/office/drawing/2014/main" id="{80DE347D-8E8D-4253-8DDA-4224653DAFD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l-GR" smtClean="0"/>
              <a:t>9</a:t>
            </a:fld>
            <a:endParaRPr lang="el-GR"/>
          </a:p>
        </p:txBody>
      </p:sp>
      <p:sp>
        <p:nvSpPr>
          <p:cNvPr id="2" name="Google Shape;289;p5">
            <a:extLst>
              <a:ext uri="{FF2B5EF4-FFF2-40B4-BE49-F238E27FC236}">
                <a16:creationId xmlns:a16="http://schemas.microsoft.com/office/drawing/2014/main" id="{CFFF3DC1-41F2-B8A9-09B1-2485E7B62EDB}"/>
              </a:ext>
            </a:extLst>
          </p:cNvPr>
          <p:cNvSpPr/>
          <p:nvPr/>
        </p:nvSpPr>
        <p:spPr>
          <a:xfrm>
            <a:off x="812338" y="1829840"/>
            <a:ext cx="4294800" cy="1268959"/>
          </a:xfrm>
          <a:custGeom>
            <a:avLst/>
            <a:gdLst/>
            <a:ahLst/>
            <a:cxnLst/>
            <a:rect l="l" t="t" r="r" b="b"/>
            <a:pathLst>
              <a:path w="3847" h="721" extrusionOk="0">
                <a:moveTo>
                  <a:pt x="3487" y="0"/>
                </a:moveTo>
                <a:lnTo>
                  <a:pt x="0" y="0"/>
                </a:lnTo>
                <a:lnTo>
                  <a:pt x="0" y="720"/>
                </a:lnTo>
                <a:lnTo>
                  <a:pt x="3487" y="720"/>
                </a:lnTo>
                <a:lnTo>
                  <a:pt x="3559" y="713"/>
                </a:lnTo>
                <a:lnTo>
                  <a:pt x="3627" y="692"/>
                </a:lnTo>
                <a:lnTo>
                  <a:pt x="3688" y="659"/>
                </a:lnTo>
                <a:lnTo>
                  <a:pt x="3741" y="615"/>
                </a:lnTo>
                <a:lnTo>
                  <a:pt x="3785" y="561"/>
                </a:lnTo>
                <a:lnTo>
                  <a:pt x="3819" y="500"/>
                </a:lnTo>
                <a:lnTo>
                  <a:pt x="3840" y="433"/>
                </a:lnTo>
                <a:lnTo>
                  <a:pt x="3847" y="360"/>
                </a:lnTo>
                <a:lnTo>
                  <a:pt x="3840" y="288"/>
                </a:lnTo>
                <a:lnTo>
                  <a:pt x="3819" y="220"/>
                </a:lnTo>
                <a:lnTo>
                  <a:pt x="3785" y="159"/>
                </a:lnTo>
                <a:lnTo>
                  <a:pt x="3741" y="106"/>
                </a:lnTo>
                <a:lnTo>
                  <a:pt x="3688" y="62"/>
                </a:lnTo>
                <a:lnTo>
                  <a:pt x="3627" y="28"/>
                </a:lnTo>
                <a:lnTo>
                  <a:pt x="3559" y="7"/>
                </a:lnTo>
                <a:lnTo>
                  <a:pt x="3487" y="0"/>
                </a:lnTo>
                <a:close/>
              </a:path>
            </a:pathLst>
          </a:custGeom>
          <a:solidFill>
            <a:srgbClr val="00B0F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600"/>
              </a:spcBef>
              <a:spcAft>
                <a:spcPts val="600"/>
              </a:spcAft>
              <a:buClr>
                <a:srgbClr val="000000"/>
              </a:buClr>
              <a:buSzTx/>
              <a:buFont typeface="Arial"/>
              <a:buNone/>
              <a:tabLst/>
              <a:defRPr/>
            </a:pPr>
            <a:r>
              <a:rPr lang="el-GR" sz="1600" kern="0" dirty="0">
                <a:solidFill>
                  <a:srgbClr val="FFFFFF"/>
                </a:solidFill>
                <a:latin typeface="Helvetica Neue" panose="020B0604020202020204" charset="0"/>
                <a:cs typeface="Arial"/>
                <a:sym typeface="Arial"/>
              </a:rPr>
              <a:t>Τ</a:t>
            </a:r>
            <a:r>
              <a:rPr kumimoji="0" lang="el-GR" sz="1600" i="0" u="none" strike="noStrike" kern="0" cap="none" spc="0" normalizeH="0" baseline="0" noProof="0" dirty="0">
                <a:ln>
                  <a:noFill/>
                </a:ln>
                <a:solidFill>
                  <a:srgbClr val="FFFFFF"/>
                </a:solidFill>
                <a:effectLst/>
                <a:uLnTx/>
                <a:uFillTx/>
                <a:latin typeface="Helvetica Neue" panose="020B0604020202020204" charset="0"/>
                <a:cs typeface="Arial"/>
                <a:sym typeface="Arial"/>
              </a:rPr>
              <a:t>ο Υπουργείο Τουρισμού επεξεργάζεται πλαίσιο λειτουργιάς βραχυχρόνιων μισθώσεων.</a:t>
            </a:r>
          </a:p>
        </p:txBody>
      </p:sp>
      <p:sp>
        <p:nvSpPr>
          <p:cNvPr id="9" name="Google Shape;289;p5">
            <a:extLst>
              <a:ext uri="{FF2B5EF4-FFF2-40B4-BE49-F238E27FC236}">
                <a16:creationId xmlns:a16="http://schemas.microsoft.com/office/drawing/2014/main" id="{81E7B221-5265-B8A7-E868-7BB898DA9881}"/>
              </a:ext>
            </a:extLst>
          </p:cNvPr>
          <p:cNvSpPr/>
          <p:nvPr/>
        </p:nvSpPr>
        <p:spPr>
          <a:xfrm>
            <a:off x="812338" y="3570939"/>
            <a:ext cx="4294800" cy="1528393"/>
          </a:xfrm>
          <a:custGeom>
            <a:avLst/>
            <a:gdLst/>
            <a:ahLst/>
            <a:cxnLst/>
            <a:rect l="l" t="t" r="r" b="b"/>
            <a:pathLst>
              <a:path w="3847" h="721" extrusionOk="0">
                <a:moveTo>
                  <a:pt x="3487" y="0"/>
                </a:moveTo>
                <a:lnTo>
                  <a:pt x="0" y="0"/>
                </a:lnTo>
                <a:lnTo>
                  <a:pt x="0" y="720"/>
                </a:lnTo>
                <a:lnTo>
                  <a:pt x="3487" y="720"/>
                </a:lnTo>
                <a:lnTo>
                  <a:pt x="3559" y="713"/>
                </a:lnTo>
                <a:lnTo>
                  <a:pt x="3627" y="692"/>
                </a:lnTo>
                <a:lnTo>
                  <a:pt x="3688" y="659"/>
                </a:lnTo>
                <a:lnTo>
                  <a:pt x="3741" y="615"/>
                </a:lnTo>
                <a:lnTo>
                  <a:pt x="3785" y="561"/>
                </a:lnTo>
                <a:lnTo>
                  <a:pt x="3819" y="500"/>
                </a:lnTo>
                <a:lnTo>
                  <a:pt x="3840" y="433"/>
                </a:lnTo>
                <a:lnTo>
                  <a:pt x="3847" y="360"/>
                </a:lnTo>
                <a:lnTo>
                  <a:pt x="3840" y="288"/>
                </a:lnTo>
                <a:lnTo>
                  <a:pt x="3819" y="220"/>
                </a:lnTo>
                <a:lnTo>
                  <a:pt x="3785" y="159"/>
                </a:lnTo>
                <a:lnTo>
                  <a:pt x="3741" y="106"/>
                </a:lnTo>
                <a:lnTo>
                  <a:pt x="3688" y="62"/>
                </a:lnTo>
                <a:lnTo>
                  <a:pt x="3627" y="28"/>
                </a:lnTo>
                <a:lnTo>
                  <a:pt x="3559" y="7"/>
                </a:lnTo>
                <a:lnTo>
                  <a:pt x="3487" y="0"/>
                </a:lnTo>
                <a:close/>
              </a:path>
            </a:pathLst>
          </a:custGeom>
          <a:solidFill>
            <a:srgbClr val="00B0F0"/>
          </a:solidFill>
          <a:ln>
            <a:noFill/>
          </a:ln>
        </p:spPr>
        <p:txBody>
          <a:bodyPr spcFirstLastPara="1" wrap="square" lIns="91425" tIns="45700" rIns="91425" bIns="45700" anchor="ctr" anchorCtr="0">
            <a:noAutofit/>
          </a:bodyPr>
          <a:lstStyle/>
          <a:p>
            <a:pPr marL="285750" marR="0" lvl="0" indent="-285750" algn="l" defTabSz="914400" rtl="0" eaLnBrk="1" fontAlgn="auto" latinLnBrk="0" hangingPunct="1">
              <a:lnSpc>
                <a:spcPct val="100000"/>
              </a:lnSpc>
              <a:spcBef>
                <a:spcPts val="600"/>
              </a:spcBef>
              <a:spcAft>
                <a:spcPts val="600"/>
              </a:spcAft>
              <a:buClr>
                <a:schemeClr val="bg1"/>
              </a:buClr>
              <a:buSzTx/>
              <a:buFont typeface="Arial" panose="020B0604020202020204" pitchFamily="34" charset="0"/>
              <a:buChar char="•"/>
              <a:tabLst/>
              <a:defRPr/>
            </a:pPr>
            <a:r>
              <a:rPr lang="el-GR" sz="1600" kern="0" dirty="0">
                <a:solidFill>
                  <a:srgbClr val="FFFFFF"/>
                </a:solidFill>
                <a:latin typeface="Helvetica Neue" panose="020B0604020202020204" charset="0"/>
                <a:cs typeface="Arial"/>
                <a:sym typeface="Arial"/>
              </a:rPr>
              <a:t>Θ</a:t>
            </a:r>
            <a:r>
              <a:rPr kumimoji="0" lang="el-GR" sz="1600" i="0" u="none" strike="noStrike" kern="0" cap="none" spc="0" normalizeH="0" baseline="0" noProof="0">
                <a:ln>
                  <a:noFill/>
                </a:ln>
                <a:solidFill>
                  <a:srgbClr val="FFFFFF"/>
                </a:solidFill>
                <a:effectLst/>
                <a:uLnTx/>
                <a:uFillTx/>
                <a:latin typeface="Helvetica Neue" panose="020B0604020202020204" charset="0"/>
                <a:cs typeface="Arial"/>
                <a:sym typeface="Arial"/>
              </a:rPr>
              <a:t>έσπιση</a:t>
            </a:r>
            <a:r>
              <a:rPr kumimoji="0" lang="el-GR" sz="1600" i="0" u="none" strike="noStrike" kern="0" cap="none" spc="0" normalizeH="0" baseline="0" noProof="0" dirty="0">
                <a:ln>
                  <a:noFill/>
                </a:ln>
                <a:solidFill>
                  <a:srgbClr val="FFFFFF"/>
                </a:solidFill>
                <a:effectLst/>
                <a:uLnTx/>
                <a:uFillTx/>
                <a:latin typeface="Helvetica Neue" panose="020B0604020202020204" charset="0"/>
                <a:cs typeface="Arial"/>
                <a:sym typeface="Arial"/>
              </a:rPr>
              <a:t> λειτουργικών προδιαγραφών και αντίστοιχων προδιαγραφών ασφαλείας.</a:t>
            </a:r>
          </a:p>
          <a:p>
            <a:pPr marL="285750" marR="0" lvl="0" indent="-285750" algn="l" defTabSz="914400" rtl="0" eaLnBrk="1" fontAlgn="auto" latinLnBrk="0" hangingPunct="1">
              <a:lnSpc>
                <a:spcPct val="100000"/>
              </a:lnSpc>
              <a:spcBef>
                <a:spcPts val="600"/>
              </a:spcBef>
              <a:spcAft>
                <a:spcPts val="600"/>
              </a:spcAft>
              <a:buClr>
                <a:schemeClr val="bg1"/>
              </a:buClr>
              <a:buSzTx/>
              <a:buFont typeface="Arial" panose="020B0604020202020204" pitchFamily="34" charset="0"/>
              <a:buChar char="•"/>
              <a:tabLst/>
              <a:defRPr/>
            </a:pPr>
            <a:r>
              <a:rPr lang="el-GR" sz="1600" kern="0">
                <a:solidFill>
                  <a:srgbClr val="FFFFFF"/>
                </a:solidFill>
                <a:latin typeface="Helvetica Neue"/>
                <a:cs typeface="Arial"/>
                <a:sym typeface="Arial"/>
              </a:rPr>
              <a:t>Θέσπιση διενέργειας ελέγχων του πλαισίου.</a:t>
            </a:r>
            <a:endParaRPr lang="el-GR" sz="1600" i="0" u="none" strike="noStrike" kern="0" cap="none" spc="0" normalizeH="0" baseline="0" noProof="0">
              <a:ln>
                <a:noFill/>
              </a:ln>
              <a:solidFill>
                <a:srgbClr val="FFFFFF"/>
              </a:solidFill>
              <a:effectLst/>
              <a:uLnTx/>
              <a:uFillTx/>
              <a:latin typeface="Helvetica Neue"/>
              <a:cs typeface="Arial"/>
            </a:endParaRPr>
          </a:p>
        </p:txBody>
      </p:sp>
      <p:sp>
        <p:nvSpPr>
          <p:cNvPr id="10" name="Google Shape;295;p5">
            <a:extLst>
              <a:ext uri="{FF2B5EF4-FFF2-40B4-BE49-F238E27FC236}">
                <a16:creationId xmlns:a16="http://schemas.microsoft.com/office/drawing/2014/main" id="{DE46B711-19FC-1A5F-DD29-F9A308195F1D}"/>
              </a:ext>
            </a:extLst>
          </p:cNvPr>
          <p:cNvSpPr/>
          <p:nvPr/>
        </p:nvSpPr>
        <p:spPr>
          <a:xfrm rot="10800000" flipV="1">
            <a:off x="7158749" y="1758666"/>
            <a:ext cx="4817350" cy="1340133"/>
          </a:xfrm>
          <a:custGeom>
            <a:avLst/>
            <a:gdLst/>
            <a:ahLst/>
            <a:cxnLst/>
            <a:rect l="l" t="t" r="r" b="b"/>
            <a:pathLst>
              <a:path w="3847" h="721" extrusionOk="0">
                <a:moveTo>
                  <a:pt x="3487" y="0"/>
                </a:moveTo>
                <a:lnTo>
                  <a:pt x="0" y="0"/>
                </a:lnTo>
                <a:lnTo>
                  <a:pt x="0" y="720"/>
                </a:lnTo>
                <a:lnTo>
                  <a:pt x="3487" y="720"/>
                </a:lnTo>
                <a:lnTo>
                  <a:pt x="3559" y="713"/>
                </a:lnTo>
                <a:lnTo>
                  <a:pt x="3627" y="692"/>
                </a:lnTo>
                <a:lnTo>
                  <a:pt x="3688" y="659"/>
                </a:lnTo>
                <a:lnTo>
                  <a:pt x="3741" y="615"/>
                </a:lnTo>
                <a:lnTo>
                  <a:pt x="3785" y="561"/>
                </a:lnTo>
                <a:lnTo>
                  <a:pt x="3819" y="500"/>
                </a:lnTo>
                <a:lnTo>
                  <a:pt x="3840" y="433"/>
                </a:lnTo>
                <a:lnTo>
                  <a:pt x="3847" y="360"/>
                </a:lnTo>
                <a:lnTo>
                  <a:pt x="3840" y="288"/>
                </a:lnTo>
                <a:lnTo>
                  <a:pt x="3819" y="220"/>
                </a:lnTo>
                <a:lnTo>
                  <a:pt x="3785" y="159"/>
                </a:lnTo>
                <a:lnTo>
                  <a:pt x="3741" y="106"/>
                </a:lnTo>
                <a:lnTo>
                  <a:pt x="3688" y="62"/>
                </a:lnTo>
                <a:lnTo>
                  <a:pt x="3627" y="28"/>
                </a:lnTo>
                <a:lnTo>
                  <a:pt x="3559" y="7"/>
                </a:lnTo>
                <a:lnTo>
                  <a:pt x="3487" y="0"/>
                </a:lnTo>
                <a:close/>
              </a:path>
            </a:pathLst>
          </a:custGeom>
          <a:solidFill>
            <a:srgbClr val="134A86"/>
          </a:solidFill>
          <a:ln>
            <a:noFill/>
          </a:ln>
        </p:spPr>
        <p:txBody>
          <a:bodyPr spcFirstLastPara="1" vert="horz" wrap="square" lIns="91425" tIns="45700" rIns="91425" bIns="45700" anchor="ctr" anchorCtr="0">
            <a:noAutofit/>
          </a:bodyPr>
          <a:lstStyle/>
          <a:p>
            <a:pPr marL="0" marR="0" lvl="0" indent="0" algn="r" defTabSz="914400" rtl="0" eaLnBrk="1" fontAlgn="auto" latinLnBrk="0" hangingPunct="1">
              <a:lnSpc>
                <a:spcPct val="100000"/>
              </a:lnSpc>
              <a:spcBef>
                <a:spcPts val="600"/>
              </a:spcBef>
              <a:spcAft>
                <a:spcPts val="600"/>
              </a:spcAft>
              <a:buClr>
                <a:srgbClr val="000000"/>
              </a:buClr>
              <a:buSzTx/>
              <a:buFont typeface="Arial"/>
              <a:buNone/>
              <a:tabLst/>
              <a:defRPr/>
            </a:pPr>
            <a:r>
              <a:rPr kumimoji="0" lang="el-GR" sz="1500" i="0" u="none" strike="noStrike" kern="0" cap="none" spc="0" normalizeH="0" baseline="0" noProof="0" dirty="0">
                <a:ln>
                  <a:noFill/>
                </a:ln>
                <a:solidFill>
                  <a:srgbClr val="FFFFFF"/>
                </a:solidFill>
                <a:effectLst/>
                <a:uLnTx/>
                <a:uFillTx/>
                <a:latin typeface="Helvetica Neue" panose="020B0604020202020204" charset="0"/>
                <a:cs typeface="Arial"/>
                <a:sym typeface="Arial"/>
              </a:rPr>
              <a:t>Στις βραχυχρόνιες μισθώσεις</a:t>
            </a:r>
            <a:r>
              <a:rPr kumimoji="0" lang="en-GB" sz="1500" i="0" u="none" strike="noStrike" kern="0" cap="none" spc="0" normalizeH="0" baseline="0" noProof="0" dirty="0">
                <a:ln>
                  <a:noFill/>
                </a:ln>
                <a:solidFill>
                  <a:srgbClr val="FFFFFF"/>
                </a:solidFill>
                <a:effectLst/>
                <a:uLnTx/>
                <a:uFillTx/>
                <a:latin typeface="Helvetica Neue" panose="020B0604020202020204" charset="0"/>
                <a:cs typeface="Arial"/>
                <a:sym typeface="Arial"/>
              </a:rPr>
              <a:t> </a:t>
            </a:r>
            <a:r>
              <a:rPr kumimoji="0" lang="el-GR" sz="1500" i="0" u="none" strike="noStrike" kern="0" cap="none" spc="0" normalizeH="0" baseline="0" noProof="0" dirty="0">
                <a:ln>
                  <a:noFill/>
                </a:ln>
                <a:solidFill>
                  <a:srgbClr val="FFFFFF"/>
                </a:solidFill>
                <a:effectLst/>
                <a:uLnTx/>
                <a:uFillTx/>
                <a:latin typeface="Helvetica Neue" panose="020B0604020202020204" charset="0"/>
                <a:cs typeface="Arial"/>
                <a:sym typeface="Arial"/>
              </a:rPr>
              <a:t>αυξάνεται από 0,5 ευρώ τους χειμερινούς μήνες στα 2 ευρώ και από 1,5 ευρώ τους καλοκαιρινούς μήνες στα 8 ευρώ. </a:t>
            </a:r>
          </a:p>
        </p:txBody>
      </p:sp>
      <p:sp>
        <p:nvSpPr>
          <p:cNvPr id="11" name="Google Shape;295;p5">
            <a:extLst>
              <a:ext uri="{FF2B5EF4-FFF2-40B4-BE49-F238E27FC236}">
                <a16:creationId xmlns:a16="http://schemas.microsoft.com/office/drawing/2014/main" id="{D57612DB-2B3F-A12F-7061-E06D0AE65B76}"/>
              </a:ext>
            </a:extLst>
          </p:cNvPr>
          <p:cNvSpPr/>
          <p:nvPr/>
        </p:nvSpPr>
        <p:spPr>
          <a:xfrm rot="10800000" flipV="1">
            <a:off x="7157391" y="3582670"/>
            <a:ext cx="4817349" cy="1516662"/>
          </a:xfrm>
          <a:custGeom>
            <a:avLst/>
            <a:gdLst/>
            <a:ahLst/>
            <a:cxnLst/>
            <a:rect l="l" t="t" r="r" b="b"/>
            <a:pathLst>
              <a:path w="3847" h="721" extrusionOk="0">
                <a:moveTo>
                  <a:pt x="3487" y="0"/>
                </a:moveTo>
                <a:lnTo>
                  <a:pt x="0" y="0"/>
                </a:lnTo>
                <a:lnTo>
                  <a:pt x="0" y="720"/>
                </a:lnTo>
                <a:lnTo>
                  <a:pt x="3487" y="720"/>
                </a:lnTo>
                <a:lnTo>
                  <a:pt x="3559" y="713"/>
                </a:lnTo>
                <a:lnTo>
                  <a:pt x="3627" y="692"/>
                </a:lnTo>
                <a:lnTo>
                  <a:pt x="3688" y="659"/>
                </a:lnTo>
                <a:lnTo>
                  <a:pt x="3741" y="615"/>
                </a:lnTo>
                <a:lnTo>
                  <a:pt x="3785" y="561"/>
                </a:lnTo>
                <a:lnTo>
                  <a:pt x="3819" y="500"/>
                </a:lnTo>
                <a:lnTo>
                  <a:pt x="3840" y="433"/>
                </a:lnTo>
                <a:lnTo>
                  <a:pt x="3847" y="360"/>
                </a:lnTo>
                <a:lnTo>
                  <a:pt x="3840" y="288"/>
                </a:lnTo>
                <a:lnTo>
                  <a:pt x="3819" y="220"/>
                </a:lnTo>
                <a:lnTo>
                  <a:pt x="3785" y="159"/>
                </a:lnTo>
                <a:lnTo>
                  <a:pt x="3741" y="106"/>
                </a:lnTo>
                <a:lnTo>
                  <a:pt x="3688" y="62"/>
                </a:lnTo>
                <a:lnTo>
                  <a:pt x="3627" y="28"/>
                </a:lnTo>
                <a:lnTo>
                  <a:pt x="3559" y="7"/>
                </a:lnTo>
                <a:lnTo>
                  <a:pt x="3487" y="0"/>
                </a:lnTo>
                <a:close/>
              </a:path>
            </a:pathLst>
          </a:custGeom>
          <a:solidFill>
            <a:srgbClr val="134A86"/>
          </a:solidFill>
          <a:ln>
            <a:noFill/>
          </a:ln>
        </p:spPr>
        <p:txBody>
          <a:bodyPr spcFirstLastPara="1" vert="horz" wrap="square" lIns="91425" tIns="45700" rIns="91425" bIns="45700" anchor="ctr" anchorCtr="0">
            <a:noAutofit/>
          </a:bodyPr>
          <a:lstStyle/>
          <a:p>
            <a:pPr marL="0" marR="0" lvl="0" indent="0" algn="r" defTabSz="914400" rtl="0" eaLnBrk="1" fontAlgn="auto" latinLnBrk="0" hangingPunct="1">
              <a:lnSpc>
                <a:spcPct val="100000"/>
              </a:lnSpc>
              <a:spcBef>
                <a:spcPts val="600"/>
              </a:spcBef>
              <a:spcAft>
                <a:spcPts val="600"/>
              </a:spcAft>
              <a:buClr>
                <a:srgbClr val="000000"/>
              </a:buClr>
              <a:buSzTx/>
              <a:buFont typeface="Arial"/>
              <a:buNone/>
              <a:tabLst/>
              <a:defRPr/>
            </a:pPr>
            <a:r>
              <a:rPr kumimoji="0" lang="el-GR" sz="1500" i="0" u="none" strike="noStrike" kern="0" cap="none" spc="0" normalizeH="0" baseline="0" noProof="0" dirty="0">
                <a:ln>
                  <a:noFill/>
                </a:ln>
                <a:solidFill>
                  <a:srgbClr val="FFFFFF"/>
                </a:solidFill>
                <a:effectLst/>
                <a:uLnTx/>
                <a:uFillTx/>
                <a:latin typeface="Helvetica Neue" panose="020B0604020202020204" charset="0"/>
                <a:cs typeface="Arial"/>
                <a:sym typeface="Arial"/>
              </a:rPr>
              <a:t>Στο κέντρο της Αθήνας και συγκεκριμένα στο 1ο, 2ο και 3ο δημοτικό διαμέρισμα, από 1/1/2025, δεν θα επιτρέπεται νέα βραχυχρόνια μίσθωση για ένα έτος, με δυνατότητα παράτασης.</a:t>
            </a:r>
          </a:p>
        </p:txBody>
      </p:sp>
      <p:grpSp>
        <p:nvGrpSpPr>
          <p:cNvPr id="12" name="Group 11">
            <a:extLst>
              <a:ext uri="{FF2B5EF4-FFF2-40B4-BE49-F238E27FC236}">
                <a16:creationId xmlns:a16="http://schemas.microsoft.com/office/drawing/2014/main" id="{62BE1E7B-E60C-85A6-F338-AD8471CC8D25}"/>
              </a:ext>
            </a:extLst>
          </p:cNvPr>
          <p:cNvGrpSpPr/>
          <p:nvPr/>
        </p:nvGrpSpPr>
        <p:grpSpPr>
          <a:xfrm>
            <a:off x="5354028" y="1758666"/>
            <a:ext cx="1483944" cy="3340667"/>
            <a:chOff x="5354028" y="992615"/>
            <a:chExt cx="1483944" cy="3750452"/>
          </a:xfrm>
          <a:solidFill>
            <a:schemeClr val="accent1">
              <a:lumMod val="60000"/>
              <a:lumOff val="40000"/>
            </a:schemeClr>
          </a:solidFill>
        </p:grpSpPr>
        <p:sp>
          <p:nvSpPr>
            <p:cNvPr id="13" name="Google Shape;8741;p175">
              <a:extLst>
                <a:ext uri="{FF2B5EF4-FFF2-40B4-BE49-F238E27FC236}">
                  <a16:creationId xmlns:a16="http://schemas.microsoft.com/office/drawing/2014/main" id="{0CA465C4-5227-5800-7C2E-1AC23BF39012}"/>
                </a:ext>
              </a:extLst>
            </p:cNvPr>
            <p:cNvSpPr/>
            <p:nvPr/>
          </p:nvSpPr>
          <p:spPr>
            <a:xfrm>
              <a:off x="5354028" y="992615"/>
              <a:ext cx="961588" cy="1197186"/>
            </a:xfrm>
            <a:custGeom>
              <a:avLst/>
              <a:gdLst/>
              <a:ahLst/>
              <a:cxnLst/>
              <a:rect l="l" t="t" r="r" b="b"/>
              <a:pathLst>
                <a:path w="2752" h="4766" extrusionOk="0">
                  <a:moveTo>
                    <a:pt x="1376" y="0"/>
                  </a:moveTo>
                  <a:lnTo>
                    <a:pt x="0" y="0"/>
                  </a:lnTo>
                  <a:lnTo>
                    <a:pt x="0" y="746"/>
                  </a:lnTo>
                  <a:lnTo>
                    <a:pt x="944" y="746"/>
                  </a:lnTo>
                  <a:lnTo>
                    <a:pt x="1890" y="2384"/>
                  </a:lnTo>
                  <a:lnTo>
                    <a:pt x="944" y="4020"/>
                  </a:lnTo>
                  <a:lnTo>
                    <a:pt x="0" y="4020"/>
                  </a:lnTo>
                  <a:lnTo>
                    <a:pt x="0" y="4766"/>
                  </a:lnTo>
                  <a:lnTo>
                    <a:pt x="1376" y="4766"/>
                  </a:lnTo>
                  <a:lnTo>
                    <a:pt x="2752" y="2384"/>
                  </a:lnTo>
                  <a:lnTo>
                    <a:pt x="1376" y="0"/>
                  </a:lnTo>
                  <a:close/>
                </a:path>
              </a:pathLst>
            </a:custGeom>
            <a:grpFill/>
            <a:ln w="19050">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Helvetica Neue" panose="020B0604020202020204" charset="0"/>
                <a:cs typeface="Arial"/>
                <a:sym typeface="Arial"/>
              </a:endParaRPr>
            </a:p>
          </p:txBody>
        </p:sp>
        <p:sp>
          <p:nvSpPr>
            <p:cNvPr id="14" name="Google Shape;8742;p175">
              <a:extLst>
                <a:ext uri="{FF2B5EF4-FFF2-40B4-BE49-F238E27FC236}">
                  <a16:creationId xmlns:a16="http://schemas.microsoft.com/office/drawing/2014/main" id="{9506D94E-D469-9355-CB0A-F6362507FFFE}"/>
                </a:ext>
              </a:extLst>
            </p:cNvPr>
            <p:cNvSpPr/>
            <p:nvPr/>
          </p:nvSpPr>
          <p:spPr>
            <a:xfrm>
              <a:off x="5354028" y="2261794"/>
              <a:ext cx="961588" cy="1197186"/>
            </a:xfrm>
            <a:custGeom>
              <a:avLst/>
              <a:gdLst/>
              <a:ahLst/>
              <a:cxnLst/>
              <a:rect l="l" t="t" r="r" b="b"/>
              <a:pathLst>
                <a:path w="2752" h="4766" extrusionOk="0">
                  <a:moveTo>
                    <a:pt x="1376" y="0"/>
                  </a:moveTo>
                  <a:lnTo>
                    <a:pt x="0" y="0"/>
                  </a:lnTo>
                  <a:lnTo>
                    <a:pt x="0" y="746"/>
                  </a:lnTo>
                  <a:lnTo>
                    <a:pt x="944" y="746"/>
                  </a:lnTo>
                  <a:lnTo>
                    <a:pt x="1890" y="2384"/>
                  </a:lnTo>
                  <a:lnTo>
                    <a:pt x="944" y="4020"/>
                  </a:lnTo>
                  <a:lnTo>
                    <a:pt x="0" y="4020"/>
                  </a:lnTo>
                  <a:lnTo>
                    <a:pt x="0" y="4766"/>
                  </a:lnTo>
                  <a:lnTo>
                    <a:pt x="1376" y="4766"/>
                  </a:lnTo>
                  <a:lnTo>
                    <a:pt x="2752" y="2384"/>
                  </a:lnTo>
                  <a:lnTo>
                    <a:pt x="1376" y="0"/>
                  </a:lnTo>
                  <a:close/>
                </a:path>
              </a:pathLst>
            </a:custGeom>
            <a:grpFill/>
            <a:ln w="19050">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Helvetica Neue" panose="020B0604020202020204" charset="0"/>
                <a:cs typeface="Arial"/>
                <a:sym typeface="Arial"/>
              </a:endParaRPr>
            </a:p>
          </p:txBody>
        </p:sp>
        <p:sp>
          <p:nvSpPr>
            <p:cNvPr id="15" name="Google Shape;8743;p175">
              <a:extLst>
                <a:ext uri="{FF2B5EF4-FFF2-40B4-BE49-F238E27FC236}">
                  <a16:creationId xmlns:a16="http://schemas.microsoft.com/office/drawing/2014/main" id="{97C1CEC4-0585-D259-EDF5-699BB3133F41}"/>
                </a:ext>
              </a:extLst>
            </p:cNvPr>
            <p:cNvSpPr/>
            <p:nvPr/>
          </p:nvSpPr>
          <p:spPr>
            <a:xfrm flipH="1">
              <a:off x="5876384" y="1623478"/>
              <a:ext cx="961588" cy="1197186"/>
            </a:xfrm>
            <a:custGeom>
              <a:avLst/>
              <a:gdLst/>
              <a:ahLst/>
              <a:cxnLst/>
              <a:rect l="l" t="t" r="r" b="b"/>
              <a:pathLst>
                <a:path w="2752" h="4766" extrusionOk="0">
                  <a:moveTo>
                    <a:pt x="1376" y="0"/>
                  </a:moveTo>
                  <a:lnTo>
                    <a:pt x="0" y="0"/>
                  </a:lnTo>
                  <a:lnTo>
                    <a:pt x="0" y="746"/>
                  </a:lnTo>
                  <a:lnTo>
                    <a:pt x="944" y="746"/>
                  </a:lnTo>
                  <a:lnTo>
                    <a:pt x="1890" y="2384"/>
                  </a:lnTo>
                  <a:lnTo>
                    <a:pt x="944" y="4020"/>
                  </a:lnTo>
                  <a:lnTo>
                    <a:pt x="0" y="4020"/>
                  </a:lnTo>
                  <a:lnTo>
                    <a:pt x="0" y="4766"/>
                  </a:lnTo>
                  <a:lnTo>
                    <a:pt x="1376" y="4766"/>
                  </a:lnTo>
                  <a:lnTo>
                    <a:pt x="2752" y="2384"/>
                  </a:lnTo>
                  <a:lnTo>
                    <a:pt x="1376" y="0"/>
                  </a:lnTo>
                  <a:close/>
                </a:path>
              </a:pathLst>
            </a:custGeom>
            <a:grpFill/>
            <a:ln w="19050">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Helvetica Neue" panose="020B0604020202020204" charset="0"/>
                <a:cs typeface="Arial"/>
                <a:sym typeface="Arial"/>
              </a:endParaRPr>
            </a:p>
          </p:txBody>
        </p:sp>
        <p:sp>
          <p:nvSpPr>
            <p:cNvPr id="16" name="Google Shape;8744;p175">
              <a:extLst>
                <a:ext uri="{FF2B5EF4-FFF2-40B4-BE49-F238E27FC236}">
                  <a16:creationId xmlns:a16="http://schemas.microsoft.com/office/drawing/2014/main" id="{43156A3B-EF5A-CAB9-0109-042C4C7A9D24}"/>
                </a:ext>
              </a:extLst>
            </p:cNvPr>
            <p:cNvSpPr/>
            <p:nvPr/>
          </p:nvSpPr>
          <p:spPr>
            <a:xfrm flipH="1">
              <a:off x="5847809" y="2900112"/>
              <a:ext cx="961588" cy="1197186"/>
            </a:xfrm>
            <a:custGeom>
              <a:avLst/>
              <a:gdLst/>
              <a:ahLst/>
              <a:cxnLst/>
              <a:rect l="l" t="t" r="r" b="b"/>
              <a:pathLst>
                <a:path w="2752" h="4766" extrusionOk="0">
                  <a:moveTo>
                    <a:pt x="1376" y="0"/>
                  </a:moveTo>
                  <a:lnTo>
                    <a:pt x="0" y="0"/>
                  </a:lnTo>
                  <a:lnTo>
                    <a:pt x="0" y="746"/>
                  </a:lnTo>
                  <a:lnTo>
                    <a:pt x="944" y="746"/>
                  </a:lnTo>
                  <a:lnTo>
                    <a:pt x="1890" y="2384"/>
                  </a:lnTo>
                  <a:lnTo>
                    <a:pt x="944" y="4020"/>
                  </a:lnTo>
                  <a:lnTo>
                    <a:pt x="0" y="4020"/>
                  </a:lnTo>
                  <a:lnTo>
                    <a:pt x="0" y="4766"/>
                  </a:lnTo>
                  <a:lnTo>
                    <a:pt x="1376" y="4766"/>
                  </a:lnTo>
                  <a:lnTo>
                    <a:pt x="2752" y="2384"/>
                  </a:lnTo>
                  <a:lnTo>
                    <a:pt x="1376" y="0"/>
                  </a:lnTo>
                  <a:close/>
                </a:path>
              </a:pathLst>
            </a:custGeom>
            <a:grpFill/>
            <a:ln w="19050">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Helvetica Neue" panose="020B0604020202020204" charset="0"/>
                <a:cs typeface="Arial"/>
                <a:sym typeface="Arial"/>
              </a:endParaRPr>
            </a:p>
          </p:txBody>
        </p:sp>
        <p:sp>
          <p:nvSpPr>
            <p:cNvPr id="17" name="Google Shape;8745;p175">
              <a:extLst>
                <a:ext uri="{FF2B5EF4-FFF2-40B4-BE49-F238E27FC236}">
                  <a16:creationId xmlns:a16="http://schemas.microsoft.com/office/drawing/2014/main" id="{944ACF9B-6ACA-1ED0-C923-22FB60DE7538}"/>
                </a:ext>
              </a:extLst>
            </p:cNvPr>
            <p:cNvSpPr/>
            <p:nvPr/>
          </p:nvSpPr>
          <p:spPr>
            <a:xfrm>
              <a:off x="5354028" y="3545881"/>
              <a:ext cx="961588" cy="1197186"/>
            </a:xfrm>
            <a:custGeom>
              <a:avLst/>
              <a:gdLst/>
              <a:ahLst/>
              <a:cxnLst/>
              <a:rect l="l" t="t" r="r" b="b"/>
              <a:pathLst>
                <a:path w="2752" h="4766" extrusionOk="0">
                  <a:moveTo>
                    <a:pt x="1376" y="0"/>
                  </a:moveTo>
                  <a:lnTo>
                    <a:pt x="0" y="0"/>
                  </a:lnTo>
                  <a:lnTo>
                    <a:pt x="0" y="746"/>
                  </a:lnTo>
                  <a:lnTo>
                    <a:pt x="944" y="746"/>
                  </a:lnTo>
                  <a:lnTo>
                    <a:pt x="1890" y="2384"/>
                  </a:lnTo>
                  <a:lnTo>
                    <a:pt x="944" y="4020"/>
                  </a:lnTo>
                  <a:lnTo>
                    <a:pt x="0" y="4020"/>
                  </a:lnTo>
                  <a:lnTo>
                    <a:pt x="0" y="4766"/>
                  </a:lnTo>
                  <a:lnTo>
                    <a:pt x="1376" y="4766"/>
                  </a:lnTo>
                  <a:lnTo>
                    <a:pt x="2752" y="2384"/>
                  </a:lnTo>
                  <a:lnTo>
                    <a:pt x="1376" y="0"/>
                  </a:lnTo>
                  <a:close/>
                </a:path>
              </a:pathLst>
            </a:custGeom>
            <a:grpFill/>
            <a:ln w="19050">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Helvetica Neue" panose="020B0604020202020204" charset="0"/>
                <a:cs typeface="Arial"/>
                <a:sym typeface="Arial"/>
              </a:endParaRPr>
            </a:p>
          </p:txBody>
        </p:sp>
      </p:grpSp>
      <p:sp>
        <p:nvSpPr>
          <p:cNvPr id="4" name="TextBox 3">
            <a:extLst>
              <a:ext uri="{FF2B5EF4-FFF2-40B4-BE49-F238E27FC236}">
                <a16:creationId xmlns:a16="http://schemas.microsoft.com/office/drawing/2014/main" id="{0B654A56-7EF0-BEE4-E0AF-E91D3D001209}"/>
              </a:ext>
            </a:extLst>
          </p:cNvPr>
          <p:cNvSpPr txBox="1"/>
          <p:nvPr/>
        </p:nvSpPr>
        <p:spPr>
          <a:xfrm>
            <a:off x="1652684" y="755841"/>
            <a:ext cx="8762259" cy="712990"/>
          </a:xfrm>
          <a:prstGeom prst="rect">
            <a:avLst/>
          </a:prstGeom>
          <a:solidFill>
            <a:srgbClr val="134A86"/>
          </a:solidFill>
        </p:spPr>
        <p:txBody>
          <a:bodyPr wrap="square" anchor="ctr" anchorCtr="0">
            <a:noAutofit/>
          </a:bodyPr>
          <a:lstStyle/>
          <a:p>
            <a:pPr marR="0" lvl="0" algn="ctr" defTabSz="914400" rtl="0" eaLnBrk="1" fontAlgn="auto" latinLnBrk="0" hangingPunct="1">
              <a:lnSpc>
                <a:spcPct val="100000"/>
              </a:lnSpc>
              <a:spcBef>
                <a:spcPts val="600"/>
              </a:spcBef>
              <a:spcAft>
                <a:spcPts val="0"/>
              </a:spcAft>
              <a:buClr>
                <a:srgbClr val="000000"/>
              </a:buClr>
              <a:buSzTx/>
              <a:buFont typeface="Arial"/>
              <a:buNone/>
              <a:tabLst/>
              <a:defRPr/>
            </a:pPr>
            <a:r>
              <a:rPr lang="el-GR" sz="2400" b="1" kern="0" dirty="0">
                <a:solidFill>
                  <a:srgbClr val="FFFFFF"/>
                </a:solidFill>
                <a:latin typeface="Arial"/>
                <a:cs typeface="Arial"/>
                <a:sym typeface="Calibri"/>
              </a:rPr>
              <a:t>Βραχυχρόνιες μισθώσεις </a:t>
            </a:r>
            <a:endParaRPr kumimoji="0" lang="el-GR" sz="2400" b="1" i="0" u="none" strike="noStrike" kern="0" cap="none" spc="0" normalizeH="0" baseline="0" noProof="0" dirty="0">
              <a:ln>
                <a:noFill/>
              </a:ln>
              <a:solidFill>
                <a:srgbClr val="FFFFFF"/>
              </a:solidFill>
              <a:effectLst/>
              <a:uLnTx/>
              <a:uFillTx/>
              <a:latin typeface="Arial"/>
              <a:cs typeface="Arial"/>
              <a:sym typeface="Calibri"/>
            </a:endParaRPr>
          </a:p>
        </p:txBody>
      </p:sp>
    </p:spTree>
    <p:extLst>
      <p:ext uri="{BB962C8B-B14F-4D97-AF65-F5344CB8AC3E}">
        <p14:creationId xmlns:p14="http://schemas.microsoft.com/office/powerpoint/2010/main" val="2140674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22"/>
        <p:cNvGrpSpPr/>
        <p:nvPr/>
      </p:nvGrpSpPr>
      <p:grpSpPr>
        <a:xfrm>
          <a:off x="0" y="0"/>
          <a:ext cx="0" cy="0"/>
          <a:chOff x="0" y="0"/>
          <a:chExt cx="0" cy="0"/>
        </a:xfrm>
      </p:grpSpPr>
      <p:grpSp>
        <p:nvGrpSpPr>
          <p:cNvPr id="2" name="Group 1">
            <a:extLst>
              <a:ext uri="{FF2B5EF4-FFF2-40B4-BE49-F238E27FC236}">
                <a16:creationId xmlns:a16="http://schemas.microsoft.com/office/drawing/2014/main" id="{B509CB27-0042-40E5-84AD-C7D6B01D0DC0}"/>
              </a:ext>
            </a:extLst>
          </p:cNvPr>
          <p:cNvGrpSpPr/>
          <p:nvPr/>
        </p:nvGrpSpPr>
        <p:grpSpPr>
          <a:xfrm>
            <a:off x="0" y="-12700"/>
            <a:ext cx="12192000" cy="6858000"/>
            <a:chOff x="0" y="0"/>
            <a:chExt cx="12192000" cy="6858000"/>
          </a:xfrm>
        </p:grpSpPr>
        <p:grpSp>
          <p:nvGrpSpPr>
            <p:cNvPr id="2523" name="Google Shape;2523;p82"/>
            <p:cNvGrpSpPr/>
            <p:nvPr/>
          </p:nvGrpSpPr>
          <p:grpSpPr>
            <a:xfrm>
              <a:off x="0" y="0"/>
              <a:ext cx="12192000" cy="6858000"/>
              <a:chOff x="0" y="0"/>
              <a:chExt cx="12192000" cy="6858000"/>
            </a:xfrm>
          </p:grpSpPr>
          <p:pic>
            <p:nvPicPr>
              <p:cNvPr id="2524" name="Google Shape;2524;p82" descr="A close up of a logo&#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525" name="Google Shape;2525;p82"/>
              <p:cNvSpPr/>
              <p:nvPr/>
            </p:nvSpPr>
            <p:spPr>
              <a:xfrm>
                <a:off x="1063358" y="5513438"/>
                <a:ext cx="3126035" cy="302272"/>
              </a:xfrm>
              <a:prstGeom prst="snip2DiagRect">
                <a:avLst>
                  <a:gd name="adj1" fmla="val 0"/>
                  <a:gd name="adj2" fmla="val 16667"/>
                </a:avLst>
              </a:prstGeom>
              <a:solidFill>
                <a:srgbClr val="013476"/>
              </a:solidFill>
              <a:ln>
                <a:noFill/>
              </a:ln>
            </p:spPr>
            <p:txBody>
              <a:bodyPr spcFirstLastPara="1" wrap="square" lIns="111175" tIns="15850" rIns="111175" bIns="158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l-GR" sz="1100" b="0" i="0" u="none" strike="noStrike" kern="0" cap="none" spc="0" normalizeH="0" baseline="0" noProof="0">
                    <a:ln>
                      <a:noFill/>
                    </a:ln>
                    <a:solidFill>
                      <a:srgbClr val="FFFFFF"/>
                    </a:solidFill>
                    <a:effectLst/>
                    <a:uLnTx/>
                    <a:uFillTx/>
                    <a:latin typeface="Calibri"/>
                    <a:ea typeface="Calibri"/>
                    <a:cs typeface="Calibri"/>
                    <a:sym typeface="Calibri"/>
                  </a:rPr>
                  <a:t>Υπουργείο Υγείας</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526" name="Google Shape;2526;p82"/>
              <p:cNvSpPr/>
              <p:nvPr/>
            </p:nvSpPr>
            <p:spPr>
              <a:xfrm>
                <a:off x="1063358" y="5311876"/>
                <a:ext cx="3126035" cy="302272"/>
              </a:xfrm>
              <a:prstGeom prst="snip2DiagRect">
                <a:avLst>
                  <a:gd name="adj1" fmla="val 0"/>
                  <a:gd name="adj2" fmla="val 16667"/>
                </a:avLst>
              </a:prstGeom>
              <a:solidFill>
                <a:srgbClr val="013476"/>
              </a:solidFill>
              <a:ln>
                <a:noFill/>
              </a:ln>
            </p:spPr>
            <p:txBody>
              <a:bodyPr spcFirstLastPara="1" wrap="square" lIns="111175" tIns="15850" rIns="111175" bIns="158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l-GR" sz="1100" b="1" i="0" u="none" strike="noStrike" kern="0" cap="none" spc="0" normalizeH="0" baseline="0" noProof="0" dirty="0">
                    <a:ln>
                      <a:noFill/>
                    </a:ln>
                    <a:solidFill>
                      <a:srgbClr val="FFFFFF"/>
                    </a:solidFill>
                    <a:effectLst/>
                    <a:uLnTx/>
                    <a:uFillTx/>
                    <a:latin typeface="Calibri"/>
                    <a:ea typeface="Calibri"/>
                    <a:cs typeface="Calibri"/>
                    <a:sym typeface="Calibri"/>
                  </a:rPr>
                  <a:t>ΕΛΛΗΝΙΚΗ ΔΗΜΟΚΡΑΤΙΑ</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6" name="Rectangle: Diagonal Corners Snipped 5">
              <a:extLst>
                <a:ext uri="{FF2B5EF4-FFF2-40B4-BE49-F238E27FC236}">
                  <a16:creationId xmlns:a16="http://schemas.microsoft.com/office/drawing/2014/main" id="{C00D94E0-C724-4E27-9606-D348C3000AF1}"/>
                </a:ext>
              </a:extLst>
            </p:cNvPr>
            <p:cNvSpPr/>
            <p:nvPr/>
          </p:nvSpPr>
          <p:spPr>
            <a:xfrm>
              <a:off x="1068613" y="5563793"/>
              <a:ext cx="4741771" cy="201562"/>
            </a:xfrm>
            <a:prstGeom prst="snip2DiagRect">
              <a:avLst/>
            </a:prstGeom>
            <a:solidFill>
              <a:srgbClr val="013476"/>
            </a:solidFill>
            <a:ln>
              <a:noFill/>
            </a:ln>
          </p:spPr>
          <p:txBody>
            <a:bodyPr spcFirstLastPara="1" wrap="square" lIns="111176" tIns="15860" rIns="111176" bIns="1586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50" b="0" i="0" u="none" strike="noStrike" kern="1200" cap="none" spc="0" normalizeH="0" baseline="0" noProof="0" dirty="0">
                  <a:ln>
                    <a:noFill/>
                  </a:ln>
                  <a:solidFill>
                    <a:srgbClr val="FFFFFF"/>
                  </a:solidFill>
                  <a:effectLst/>
                  <a:uLnTx/>
                  <a:uFillTx/>
                  <a:latin typeface="Arial"/>
                  <a:ea typeface="+mn-ea"/>
                  <a:cs typeface="Arial"/>
                  <a:sym typeface="Georgia"/>
                </a:rPr>
                <a:t>Υπουργείο Ανάπτυξης και Επενδύσεων</a:t>
              </a:r>
            </a:p>
          </p:txBody>
        </p:sp>
      </p:grpSp>
      <p:sp>
        <p:nvSpPr>
          <p:cNvPr id="8" name="Rectangle 7">
            <a:extLst>
              <a:ext uri="{FF2B5EF4-FFF2-40B4-BE49-F238E27FC236}">
                <a16:creationId xmlns:a16="http://schemas.microsoft.com/office/drawing/2014/main" id="{BBBCCCC2-7E2D-4DEF-8776-918AD3D84EB5}"/>
              </a:ext>
            </a:extLst>
          </p:cNvPr>
          <p:cNvSpPr/>
          <p:nvPr/>
        </p:nvSpPr>
        <p:spPr>
          <a:xfrm>
            <a:off x="1143116" y="5589365"/>
            <a:ext cx="2395612" cy="175990"/>
          </a:xfrm>
          <a:prstGeom prst="rect">
            <a:avLst/>
          </a:prstGeom>
          <a:solidFill>
            <a:srgbClr val="01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900" dirty="0">
                <a:solidFill>
                  <a:schemeClr val="bg1">
                    <a:lumMod val="95000"/>
                  </a:schemeClr>
                </a:solidFill>
              </a:rPr>
              <a:t>Υπουργείο Τουρισμού</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LASTSLIDEVIEWED" val="266,1,Slide1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16115</TotalTime>
  <Words>514</Words>
  <Application>Microsoft Macintosh PowerPoint</Application>
  <PresentationFormat>Widescreen</PresentationFormat>
  <Paragraphs>79</Paragraphs>
  <Slides>10</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8" baseType="lpstr">
      <vt:lpstr>Arial</vt:lpstr>
      <vt:lpstr>Calibri</vt:lpstr>
      <vt:lpstr>Calibri Light</vt:lpstr>
      <vt:lpstr>Helvetica Neue</vt:lpstr>
      <vt:lpstr>Roboto</vt:lpstr>
      <vt:lpstr>Verdana</vt:lpstr>
      <vt:lpstr>Office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PricewaterhouseCoopers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Panagiotis Zouridakis (GR)</dc:creator>
  <cp:lastModifiedBy>Γεώργιος Παπατζανής</cp:lastModifiedBy>
  <cp:revision>138</cp:revision>
  <dcterms:created xsi:type="dcterms:W3CDTF">2022-09-26T14:25:42Z</dcterms:created>
  <dcterms:modified xsi:type="dcterms:W3CDTF">2024-09-16T06:39:05Z</dcterms:modified>
</cp:coreProperties>
</file>